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284" r:id="rId5"/>
    <p:sldId id="8536" r:id="rId6"/>
    <p:sldId id="8541" r:id="rId7"/>
    <p:sldId id="8542" r:id="rId8"/>
    <p:sldId id="8544" r:id="rId9"/>
    <p:sldId id="8546" r:id="rId10"/>
    <p:sldId id="8550" r:id="rId11"/>
    <p:sldId id="8547" r:id="rId12"/>
    <p:sldId id="8552" r:id="rId13"/>
    <p:sldId id="8554" r:id="rId14"/>
    <p:sldId id="8556" r:id="rId15"/>
    <p:sldId id="8559" r:id="rId16"/>
    <p:sldId id="8366" r:id="rId17"/>
    <p:sldId id="8560" r:id="rId18"/>
    <p:sldId id="8562" r:id="rId19"/>
    <p:sldId id="8561" r:id="rId20"/>
    <p:sldId id="8555" r:id="rId21"/>
    <p:sldId id="855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 Ni" initials="XN" lastIdx="2" clrIdx="0">
    <p:extLst>
      <p:ext uri="{19B8F6BF-5375-455C-9EA6-DF929625EA0E}">
        <p15:presenceInfo xmlns:p15="http://schemas.microsoft.com/office/powerpoint/2012/main" userId="S::XNi@sarepta.com::5f7a064b-3277-4897-9b50-a626d628cba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81887"/>
  </p:normalViewPr>
  <p:slideViewPr>
    <p:cSldViewPr snapToGrid="0" snapToObjects="1">
      <p:cViewPr varScale="1">
        <p:scale>
          <a:sx n="94" d="100"/>
          <a:sy n="94" d="100"/>
        </p:scale>
        <p:origin x="151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eston Burns" userId="96ec9b52-26cc-48e4-8ec1-b5a410a5f3c5" providerId="ADAL" clId="{3AF096A7-6FED-4A14-92F0-11CEBEAC2DEB}"/>
    <pc:docChg chg="modSld">
      <pc:chgData name="Preston Burns" userId="96ec9b52-26cc-48e4-8ec1-b5a410a5f3c5" providerId="ADAL" clId="{3AF096A7-6FED-4A14-92F0-11CEBEAC2DEB}" dt="2022-08-23T01:58:01.424" v="9" actId="20577"/>
      <pc:docMkLst>
        <pc:docMk/>
      </pc:docMkLst>
      <pc:sldChg chg="modNotesTx">
        <pc:chgData name="Preston Burns" userId="96ec9b52-26cc-48e4-8ec1-b5a410a5f3c5" providerId="ADAL" clId="{3AF096A7-6FED-4A14-92F0-11CEBEAC2DEB}" dt="2022-08-23T01:57:54.304" v="5" actId="20577"/>
        <pc:sldMkLst>
          <pc:docMk/>
          <pc:sldMk cId="3962198862" sldId="8366"/>
        </pc:sldMkLst>
      </pc:sldChg>
      <pc:sldChg chg="modNotesTx">
        <pc:chgData name="Preston Burns" userId="96ec9b52-26cc-48e4-8ec1-b5a410a5f3c5" providerId="ADAL" clId="{3AF096A7-6FED-4A14-92F0-11CEBEAC2DEB}" dt="2022-08-23T01:57:37.793" v="0" actId="20577"/>
        <pc:sldMkLst>
          <pc:docMk/>
          <pc:sldMk cId="2257037508" sldId="8542"/>
        </pc:sldMkLst>
      </pc:sldChg>
      <pc:sldChg chg="modNotesTx">
        <pc:chgData name="Preston Burns" userId="96ec9b52-26cc-48e4-8ec1-b5a410a5f3c5" providerId="ADAL" clId="{3AF096A7-6FED-4A14-92F0-11CEBEAC2DEB}" dt="2022-08-23T01:57:40.721" v="1" actId="20577"/>
        <pc:sldMkLst>
          <pc:docMk/>
          <pc:sldMk cId="3457617792" sldId="8544"/>
        </pc:sldMkLst>
      </pc:sldChg>
      <pc:sldChg chg="modNotesTx">
        <pc:chgData name="Preston Burns" userId="96ec9b52-26cc-48e4-8ec1-b5a410a5f3c5" providerId="ADAL" clId="{3AF096A7-6FED-4A14-92F0-11CEBEAC2DEB}" dt="2022-08-23T01:57:42.319" v="2" actId="20577"/>
        <pc:sldMkLst>
          <pc:docMk/>
          <pc:sldMk cId="1904419931" sldId="8546"/>
        </pc:sldMkLst>
      </pc:sldChg>
      <pc:sldChg chg="modNotesTx">
        <pc:chgData name="Preston Burns" userId="96ec9b52-26cc-48e4-8ec1-b5a410a5f3c5" providerId="ADAL" clId="{3AF096A7-6FED-4A14-92F0-11CEBEAC2DEB}" dt="2022-08-23T01:57:47.727" v="3" actId="20577"/>
        <pc:sldMkLst>
          <pc:docMk/>
          <pc:sldMk cId="1892343116" sldId="8552"/>
        </pc:sldMkLst>
      </pc:sldChg>
      <pc:sldChg chg="modNotesTx">
        <pc:chgData name="Preston Burns" userId="96ec9b52-26cc-48e4-8ec1-b5a410a5f3c5" providerId="ADAL" clId="{3AF096A7-6FED-4A14-92F0-11CEBEAC2DEB}" dt="2022-08-23T01:57:49.551" v="4" actId="20577"/>
        <pc:sldMkLst>
          <pc:docMk/>
          <pc:sldMk cId="4053741065" sldId="8554"/>
        </pc:sldMkLst>
      </pc:sldChg>
      <pc:sldChg chg="modNotesTx">
        <pc:chgData name="Preston Burns" userId="96ec9b52-26cc-48e4-8ec1-b5a410a5f3c5" providerId="ADAL" clId="{3AF096A7-6FED-4A14-92F0-11CEBEAC2DEB}" dt="2022-08-23T01:58:01.424" v="9" actId="20577"/>
        <pc:sldMkLst>
          <pc:docMk/>
          <pc:sldMk cId="3902423341" sldId="8555"/>
        </pc:sldMkLst>
      </pc:sldChg>
      <pc:sldChg chg="modNotesTx">
        <pc:chgData name="Preston Burns" userId="96ec9b52-26cc-48e4-8ec1-b5a410a5f3c5" providerId="ADAL" clId="{3AF096A7-6FED-4A14-92F0-11CEBEAC2DEB}" dt="2022-08-23T01:57:57.151" v="7" actId="20577"/>
        <pc:sldMkLst>
          <pc:docMk/>
          <pc:sldMk cId="4162465353" sldId="8560"/>
        </pc:sldMkLst>
      </pc:sldChg>
      <pc:sldChg chg="modNotesTx">
        <pc:chgData name="Preston Burns" userId="96ec9b52-26cc-48e4-8ec1-b5a410a5f3c5" providerId="ADAL" clId="{3AF096A7-6FED-4A14-92F0-11CEBEAC2DEB}" dt="2022-08-23T01:57:58.207" v="8" actId="20577"/>
        <pc:sldMkLst>
          <pc:docMk/>
          <pc:sldMk cId="4294292007" sldId="8562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CC040B-D350-451B-9D8B-D027C9CCEAC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DB9EFDF-EE20-4C18-A7FD-91C3FB563EB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Need: Superior Safety Monitoring Tools</a:t>
          </a:r>
        </a:p>
      </dgm:t>
    </dgm:pt>
    <dgm:pt modelId="{4A0D65F9-4D35-4240-906E-D1BEC3F8D97B}" type="parTrans" cxnId="{3140C198-5429-4BAD-AA69-35A60F73CD0A}">
      <dgm:prSet/>
      <dgm:spPr/>
      <dgm:t>
        <a:bodyPr/>
        <a:lstStyle/>
        <a:p>
          <a:endParaRPr lang="en-US"/>
        </a:p>
      </dgm:t>
    </dgm:pt>
    <dgm:pt modelId="{862F5125-1B08-44C2-A678-0A3A5590C285}" type="sibTrans" cxnId="{3140C198-5429-4BAD-AA69-35A60F73CD0A}">
      <dgm:prSet/>
      <dgm:spPr/>
      <dgm:t>
        <a:bodyPr/>
        <a:lstStyle/>
        <a:p>
          <a:endParaRPr lang="en-US"/>
        </a:p>
      </dgm:t>
    </dgm:pt>
    <dgm:pt modelId="{CFA6163E-275A-4874-B8A7-0D87D3D0805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Team: ISG Working Group</a:t>
          </a:r>
        </a:p>
      </dgm:t>
    </dgm:pt>
    <dgm:pt modelId="{4DF8EACC-7863-4F59-A492-4DB9BD48B931}" type="parTrans" cxnId="{7F0A3E72-AF74-40C0-8022-54DA494DDAE0}">
      <dgm:prSet/>
      <dgm:spPr/>
      <dgm:t>
        <a:bodyPr/>
        <a:lstStyle/>
        <a:p>
          <a:endParaRPr lang="en-US"/>
        </a:p>
      </dgm:t>
    </dgm:pt>
    <dgm:pt modelId="{DD405CC8-D32E-4081-8867-7DBB49F4F4DA}" type="sibTrans" cxnId="{7F0A3E72-AF74-40C0-8022-54DA494DDAE0}">
      <dgm:prSet/>
      <dgm:spPr/>
      <dgm:t>
        <a:bodyPr/>
        <a:lstStyle/>
        <a:p>
          <a:endParaRPr lang="en-US"/>
        </a:p>
      </dgm:t>
    </dgm:pt>
    <dgm:pt modelId="{AFEBFF7B-4A1A-44AE-A527-71D435BD3EC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Product: safetyGraphics R Package </a:t>
          </a:r>
        </a:p>
      </dgm:t>
    </dgm:pt>
    <dgm:pt modelId="{1AC47019-D24D-4000-8375-4381F63F89DA}" type="parTrans" cxnId="{EC954990-2E94-4C4C-81B0-CCE7F77474FE}">
      <dgm:prSet/>
      <dgm:spPr/>
      <dgm:t>
        <a:bodyPr/>
        <a:lstStyle/>
        <a:p>
          <a:endParaRPr lang="en-US"/>
        </a:p>
      </dgm:t>
    </dgm:pt>
    <dgm:pt modelId="{6FA4E376-FB06-49EE-9186-BEDC0293FC97}" type="sibTrans" cxnId="{EC954990-2E94-4C4C-81B0-CCE7F77474FE}">
      <dgm:prSet/>
      <dgm:spPr/>
      <dgm:t>
        <a:bodyPr/>
        <a:lstStyle/>
        <a:p>
          <a:endParaRPr lang="en-US"/>
        </a:p>
      </dgm:t>
    </dgm:pt>
    <dgm:pt modelId="{73DE046A-D9A5-49C2-B62B-F46198BBB64D}" type="pres">
      <dgm:prSet presAssocID="{C9CC040B-D350-451B-9D8B-D027C9CCEACC}" presName="root" presStyleCnt="0">
        <dgm:presLayoutVars>
          <dgm:dir/>
          <dgm:resizeHandles val="exact"/>
        </dgm:presLayoutVars>
      </dgm:prSet>
      <dgm:spPr/>
    </dgm:pt>
    <dgm:pt modelId="{5FD79EA7-FF16-4F0F-9877-55D29E974C43}" type="pres">
      <dgm:prSet presAssocID="{CDB9EFDF-EE20-4C18-A7FD-91C3FB563EBD}" presName="compNode" presStyleCnt="0"/>
      <dgm:spPr/>
    </dgm:pt>
    <dgm:pt modelId="{9BBE0ECE-29E3-4091-9D30-4BF514F2DD71}" type="pres">
      <dgm:prSet presAssocID="{CDB9EFDF-EE20-4C18-A7FD-91C3FB563EBD}" presName="iconBgRect" presStyleLbl="bgShp" presStyleIdx="0" presStyleCnt="3"/>
      <dgm:spPr/>
    </dgm:pt>
    <dgm:pt modelId="{7E5A02D8-9A1B-4168-B547-12DD10D931C3}" type="pres">
      <dgm:prSet presAssocID="{CDB9EFDF-EE20-4C18-A7FD-91C3FB563EB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D114F89C-3B55-4864-AB17-04918787E02B}" type="pres">
      <dgm:prSet presAssocID="{CDB9EFDF-EE20-4C18-A7FD-91C3FB563EBD}" presName="spaceRect" presStyleCnt="0"/>
      <dgm:spPr/>
    </dgm:pt>
    <dgm:pt modelId="{B6752AEF-D252-4F42-B4E9-4535C8A136A0}" type="pres">
      <dgm:prSet presAssocID="{CDB9EFDF-EE20-4C18-A7FD-91C3FB563EBD}" presName="textRect" presStyleLbl="revTx" presStyleIdx="0" presStyleCnt="3">
        <dgm:presLayoutVars>
          <dgm:chMax val="1"/>
          <dgm:chPref val="1"/>
        </dgm:presLayoutVars>
      </dgm:prSet>
      <dgm:spPr/>
    </dgm:pt>
    <dgm:pt modelId="{893DD02A-FACC-47BA-A421-E316790502F9}" type="pres">
      <dgm:prSet presAssocID="{862F5125-1B08-44C2-A678-0A3A5590C285}" presName="sibTrans" presStyleCnt="0"/>
      <dgm:spPr/>
    </dgm:pt>
    <dgm:pt modelId="{B2FF7D9A-C2E2-4BDF-8FF2-E89DFA9A7C39}" type="pres">
      <dgm:prSet presAssocID="{CFA6163E-275A-4874-B8A7-0D87D3D0805A}" presName="compNode" presStyleCnt="0"/>
      <dgm:spPr/>
    </dgm:pt>
    <dgm:pt modelId="{79AB34B1-7592-4FBE-BDF8-451A9DC2EFE9}" type="pres">
      <dgm:prSet presAssocID="{CFA6163E-275A-4874-B8A7-0D87D3D0805A}" presName="iconBgRect" presStyleLbl="bgShp" presStyleIdx="1" presStyleCnt="3"/>
      <dgm:spPr/>
    </dgm:pt>
    <dgm:pt modelId="{1D4ADB9B-ACD2-47B3-B62F-D1F2C6CE7300}" type="pres">
      <dgm:prSet presAssocID="{CFA6163E-275A-4874-B8A7-0D87D3D0805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4C46D796-1359-495C-A2BE-F45D48B9FC85}" type="pres">
      <dgm:prSet presAssocID="{CFA6163E-275A-4874-B8A7-0D87D3D0805A}" presName="spaceRect" presStyleCnt="0"/>
      <dgm:spPr/>
    </dgm:pt>
    <dgm:pt modelId="{9A110793-9775-4D36-B694-EB5ABC905522}" type="pres">
      <dgm:prSet presAssocID="{CFA6163E-275A-4874-B8A7-0D87D3D0805A}" presName="textRect" presStyleLbl="revTx" presStyleIdx="1" presStyleCnt="3">
        <dgm:presLayoutVars>
          <dgm:chMax val="1"/>
          <dgm:chPref val="1"/>
        </dgm:presLayoutVars>
      </dgm:prSet>
      <dgm:spPr/>
    </dgm:pt>
    <dgm:pt modelId="{FFEEFB1E-AD37-4F3A-AF63-996926ACFFA8}" type="pres">
      <dgm:prSet presAssocID="{DD405CC8-D32E-4081-8867-7DBB49F4F4DA}" presName="sibTrans" presStyleCnt="0"/>
      <dgm:spPr/>
    </dgm:pt>
    <dgm:pt modelId="{53D969D1-B2D3-496D-883B-43914E77E401}" type="pres">
      <dgm:prSet presAssocID="{AFEBFF7B-4A1A-44AE-A527-71D435BD3ECC}" presName="compNode" presStyleCnt="0"/>
      <dgm:spPr/>
    </dgm:pt>
    <dgm:pt modelId="{F8604837-DC48-42B1-BC18-02BD22C4B24A}" type="pres">
      <dgm:prSet presAssocID="{AFEBFF7B-4A1A-44AE-A527-71D435BD3ECC}" presName="iconBgRect" presStyleLbl="bgShp" presStyleIdx="2" presStyleCnt="3"/>
      <dgm:spPr/>
    </dgm:pt>
    <dgm:pt modelId="{CBF5D48A-CFC2-41E7-B5C1-B82D0820CEEF}" type="pres">
      <dgm:prSet presAssocID="{AFEBFF7B-4A1A-44AE-A527-71D435BD3E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3C1D83A0-66C3-436E-BCAF-59364BC1191D}" type="pres">
      <dgm:prSet presAssocID="{AFEBFF7B-4A1A-44AE-A527-71D435BD3ECC}" presName="spaceRect" presStyleCnt="0"/>
      <dgm:spPr/>
    </dgm:pt>
    <dgm:pt modelId="{F1730225-8BC6-46CA-99A1-BF4B1C4CFFD7}" type="pres">
      <dgm:prSet presAssocID="{AFEBFF7B-4A1A-44AE-A527-71D435BD3EC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F0A3E72-AF74-40C0-8022-54DA494DDAE0}" srcId="{C9CC040B-D350-451B-9D8B-D027C9CCEACC}" destId="{CFA6163E-275A-4874-B8A7-0D87D3D0805A}" srcOrd="1" destOrd="0" parTransId="{4DF8EACC-7863-4F59-A492-4DB9BD48B931}" sibTransId="{DD405CC8-D32E-4081-8867-7DBB49F4F4DA}"/>
    <dgm:cxn modelId="{0305BC80-FB1E-4956-BF86-DE780E119977}" type="presOf" srcId="{AFEBFF7B-4A1A-44AE-A527-71D435BD3ECC}" destId="{F1730225-8BC6-46CA-99A1-BF4B1C4CFFD7}" srcOrd="0" destOrd="0" presId="urn:microsoft.com/office/officeart/2018/5/layout/IconCircleLabelList"/>
    <dgm:cxn modelId="{70F7CA88-AF89-4559-9C70-E62CB26288FE}" type="presOf" srcId="{CFA6163E-275A-4874-B8A7-0D87D3D0805A}" destId="{9A110793-9775-4D36-B694-EB5ABC905522}" srcOrd="0" destOrd="0" presId="urn:microsoft.com/office/officeart/2018/5/layout/IconCircleLabelList"/>
    <dgm:cxn modelId="{EC954990-2E94-4C4C-81B0-CCE7F77474FE}" srcId="{C9CC040B-D350-451B-9D8B-D027C9CCEACC}" destId="{AFEBFF7B-4A1A-44AE-A527-71D435BD3ECC}" srcOrd="2" destOrd="0" parTransId="{1AC47019-D24D-4000-8375-4381F63F89DA}" sibTransId="{6FA4E376-FB06-49EE-9186-BEDC0293FC97}"/>
    <dgm:cxn modelId="{3140C198-5429-4BAD-AA69-35A60F73CD0A}" srcId="{C9CC040B-D350-451B-9D8B-D027C9CCEACC}" destId="{CDB9EFDF-EE20-4C18-A7FD-91C3FB563EBD}" srcOrd="0" destOrd="0" parTransId="{4A0D65F9-4D35-4240-906E-D1BEC3F8D97B}" sibTransId="{862F5125-1B08-44C2-A678-0A3A5590C285}"/>
    <dgm:cxn modelId="{B98CD6C3-7D91-4623-ADC3-3315650B26A2}" type="presOf" srcId="{CDB9EFDF-EE20-4C18-A7FD-91C3FB563EBD}" destId="{B6752AEF-D252-4F42-B4E9-4535C8A136A0}" srcOrd="0" destOrd="0" presId="urn:microsoft.com/office/officeart/2018/5/layout/IconCircleLabelList"/>
    <dgm:cxn modelId="{5C197ECC-72EA-4967-8E4C-DA7BF863A32C}" type="presOf" srcId="{C9CC040B-D350-451B-9D8B-D027C9CCEACC}" destId="{73DE046A-D9A5-49C2-B62B-F46198BBB64D}" srcOrd="0" destOrd="0" presId="urn:microsoft.com/office/officeart/2018/5/layout/IconCircleLabelList"/>
    <dgm:cxn modelId="{70756382-B26B-424B-B26C-9D89AA6A4CC7}" type="presParOf" srcId="{73DE046A-D9A5-49C2-B62B-F46198BBB64D}" destId="{5FD79EA7-FF16-4F0F-9877-55D29E974C43}" srcOrd="0" destOrd="0" presId="urn:microsoft.com/office/officeart/2018/5/layout/IconCircleLabelList"/>
    <dgm:cxn modelId="{7CB85069-D5D4-4F0C-89A6-247D39418471}" type="presParOf" srcId="{5FD79EA7-FF16-4F0F-9877-55D29E974C43}" destId="{9BBE0ECE-29E3-4091-9D30-4BF514F2DD71}" srcOrd="0" destOrd="0" presId="urn:microsoft.com/office/officeart/2018/5/layout/IconCircleLabelList"/>
    <dgm:cxn modelId="{B820CDF8-74B0-48CF-9020-5150B09861D5}" type="presParOf" srcId="{5FD79EA7-FF16-4F0F-9877-55D29E974C43}" destId="{7E5A02D8-9A1B-4168-B547-12DD10D931C3}" srcOrd="1" destOrd="0" presId="urn:microsoft.com/office/officeart/2018/5/layout/IconCircleLabelList"/>
    <dgm:cxn modelId="{159E48BE-89CC-4AB1-BCEE-405774AD3E20}" type="presParOf" srcId="{5FD79EA7-FF16-4F0F-9877-55D29E974C43}" destId="{D114F89C-3B55-4864-AB17-04918787E02B}" srcOrd="2" destOrd="0" presId="urn:microsoft.com/office/officeart/2018/5/layout/IconCircleLabelList"/>
    <dgm:cxn modelId="{B29116B7-08F5-4003-8A6F-F25C36D983D1}" type="presParOf" srcId="{5FD79EA7-FF16-4F0F-9877-55D29E974C43}" destId="{B6752AEF-D252-4F42-B4E9-4535C8A136A0}" srcOrd="3" destOrd="0" presId="urn:microsoft.com/office/officeart/2018/5/layout/IconCircleLabelList"/>
    <dgm:cxn modelId="{F0CE20DE-52D5-40CF-85BF-CFF0186C8769}" type="presParOf" srcId="{73DE046A-D9A5-49C2-B62B-F46198BBB64D}" destId="{893DD02A-FACC-47BA-A421-E316790502F9}" srcOrd="1" destOrd="0" presId="urn:microsoft.com/office/officeart/2018/5/layout/IconCircleLabelList"/>
    <dgm:cxn modelId="{93223958-D527-4B48-A4A0-E25B290C88FF}" type="presParOf" srcId="{73DE046A-D9A5-49C2-B62B-F46198BBB64D}" destId="{B2FF7D9A-C2E2-4BDF-8FF2-E89DFA9A7C39}" srcOrd="2" destOrd="0" presId="urn:microsoft.com/office/officeart/2018/5/layout/IconCircleLabelList"/>
    <dgm:cxn modelId="{33EFCEAB-E9B1-44D0-B84F-1B14A5EB7A95}" type="presParOf" srcId="{B2FF7D9A-C2E2-4BDF-8FF2-E89DFA9A7C39}" destId="{79AB34B1-7592-4FBE-BDF8-451A9DC2EFE9}" srcOrd="0" destOrd="0" presId="urn:microsoft.com/office/officeart/2018/5/layout/IconCircleLabelList"/>
    <dgm:cxn modelId="{7190BA0E-CBEB-4C57-81C9-198DBC219EBA}" type="presParOf" srcId="{B2FF7D9A-C2E2-4BDF-8FF2-E89DFA9A7C39}" destId="{1D4ADB9B-ACD2-47B3-B62F-D1F2C6CE7300}" srcOrd="1" destOrd="0" presId="urn:microsoft.com/office/officeart/2018/5/layout/IconCircleLabelList"/>
    <dgm:cxn modelId="{965D93FC-425B-4CB4-A416-A600E1570451}" type="presParOf" srcId="{B2FF7D9A-C2E2-4BDF-8FF2-E89DFA9A7C39}" destId="{4C46D796-1359-495C-A2BE-F45D48B9FC85}" srcOrd="2" destOrd="0" presId="urn:microsoft.com/office/officeart/2018/5/layout/IconCircleLabelList"/>
    <dgm:cxn modelId="{D72CE108-4700-4F13-A879-1AB70BA37D47}" type="presParOf" srcId="{B2FF7D9A-C2E2-4BDF-8FF2-E89DFA9A7C39}" destId="{9A110793-9775-4D36-B694-EB5ABC905522}" srcOrd="3" destOrd="0" presId="urn:microsoft.com/office/officeart/2018/5/layout/IconCircleLabelList"/>
    <dgm:cxn modelId="{13A9F7F3-204F-4C8B-8F27-7B2AE9968EB1}" type="presParOf" srcId="{73DE046A-D9A5-49C2-B62B-F46198BBB64D}" destId="{FFEEFB1E-AD37-4F3A-AF63-996926ACFFA8}" srcOrd="3" destOrd="0" presId="urn:microsoft.com/office/officeart/2018/5/layout/IconCircleLabelList"/>
    <dgm:cxn modelId="{A821EAEC-7493-4408-BAD6-540F3703016B}" type="presParOf" srcId="{73DE046A-D9A5-49C2-B62B-F46198BBB64D}" destId="{53D969D1-B2D3-496D-883B-43914E77E401}" srcOrd="4" destOrd="0" presId="urn:microsoft.com/office/officeart/2018/5/layout/IconCircleLabelList"/>
    <dgm:cxn modelId="{8ACF382B-2FB3-4B85-AEFB-017AACCC8B6D}" type="presParOf" srcId="{53D969D1-B2D3-496D-883B-43914E77E401}" destId="{F8604837-DC48-42B1-BC18-02BD22C4B24A}" srcOrd="0" destOrd="0" presId="urn:microsoft.com/office/officeart/2018/5/layout/IconCircleLabelList"/>
    <dgm:cxn modelId="{8DF5B843-B2E4-4F44-BCBB-5994F01ACF74}" type="presParOf" srcId="{53D969D1-B2D3-496D-883B-43914E77E401}" destId="{CBF5D48A-CFC2-41E7-B5C1-B82D0820CEEF}" srcOrd="1" destOrd="0" presId="urn:microsoft.com/office/officeart/2018/5/layout/IconCircleLabelList"/>
    <dgm:cxn modelId="{8E030437-BB62-43C9-BC30-460A8DC28086}" type="presParOf" srcId="{53D969D1-B2D3-496D-883B-43914E77E401}" destId="{3C1D83A0-66C3-436E-BCAF-59364BC1191D}" srcOrd="2" destOrd="0" presId="urn:microsoft.com/office/officeart/2018/5/layout/IconCircleLabelList"/>
    <dgm:cxn modelId="{675B89D8-1662-4BD3-9197-F2F633F9295C}" type="presParOf" srcId="{53D969D1-B2D3-496D-883B-43914E77E401}" destId="{F1730225-8BC6-46CA-99A1-BF4B1C4CFFD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CC040B-D350-451B-9D8B-D027C9CCEAC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DB9EFDF-EE20-4C18-A7FD-91C3FB563EB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The Need: Superior Safety Monitoring Tools</a:t>
          </a:r>
        </a:p>
      </dgm:t>
    </dgm:pt>
    <dgm:pt modelId="{4A0D65F9-4D35-4240-906E-D1BEC3F8D97B}" type="parTrans" cxnId="{3140C198-5429-4BAD-AA69-35A60F73CD0A}">
      <dgm:prSet/>
      <dgm:spPr/>
      <dgm:t>
        <a:bodyPr/>
        <a:lstStyle/>
        <a:p>
          <a:endParaRPr lang="en-US"/>
        </a:p>
      </dgm:t>
    </dgm:pt>
    <dgm:pt modelId="{862F5125-1B08-44C2-A678-0A3A5590C285}" type="sibTrans" cxnId="{3140C198-5429-4BAD-AA69-35A60F73CD0A}">
      <dgm:prSet/>
      <dgm:spPr/>
      <dgm:t>
        <a:bodyPr/>
        <a:lstStyle/>
        <a:p>
          <a:endParaRPr lang="en-US"/>
        </a:p>
      </dgm:t>
    </dgm:pt>
    <dgm:pt modelId="{CFA6163E-275A-4874-B8A7-0D87D3D0805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</a:rPr>
            <a:t>The Team: ISG Working Group</a:t>
          </a:r>
        </a:p>
      </dgm:t>
    </dgm:pt>
    <dgm:pt modelId="{4DF8EACC-7863-4F59-A492-4DB9BD48B931}" type="parTrans" cxnId="{7F0A3E72-AF74-40C0-8022-54DA494DDAE0}">
      <dgm:prSet/>
      <dgm:spPr/>
      <dgm:t>
        <a:bodyPr/>
        <a:lstStyle/>
        <a:p>
          <a:endParaRPr lang="en-US"/>
        </a:p>
      </dgm:t>
    </dgm:pt>
    <dgm:pt modelId="{DD405CC8-D32E-4081-8867-7DBB49F4F4DA}" type="sibTrans" cxnId="{7F0A3E72-AF74-40C0-8022-54DA494DDAE0}">
      <dgm:prSet/>
      <dgm:spPr/>
      <dgm:t>
        <a:bodyPr/>
        <a:lstStyle/>
        <a:p>
          <a:endParaRPr lang="en-US"/>
        </a:p>
      </dgm:t>
    </dgm:pt>
    <dgm:pt modelId="{AFEBFF7B-4A1A-44AE-A527-71D435BD3ECC}">
      <dgm:prSet/>
      <dgm:spPr>
        <a:noFill/>
      </dgm:spPr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</a:rPr>
            <a:t>The Product: </a:t>
          </a:r>
          <a:r>
            <a:rPr lang="en-US" dirty="0" err="1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</a:rPr>
            <a:t>safetyGraphics</a:t>
          </a:r>
          <a:r>
            <a:rPr lang="en-US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</a:rPr>
            <a:t> R Package </a:t>
          </a:r>
        </a:p>
      </dgm:t>
    </dgm:pt>
    <dgm:pt modelId="{1AC47019-D24D-4000-8375-4381F63F89DA}" type="parTrans" cxnId="{EC954990-2E94-4C4C-81B0-CCE7F77474FE}">
      <dgm:prSet/>
      <dgm:spPr/>
      <dgm:t>
        <a:bodyPr/>
        <a:lstStyle/>
        <a:p>
          <a:endParaRPr lang="en-US"/>
        </a:p>
      </dgm:t>
    </dgm:pt>
    <dgm:pt modelId="{6FA4E376-FB06-49EE-9186-BEDC0293FC97}" type="sibTrans" cxnId="{EC954990-2E94-4C4C-81B0-CCE7F77474FE}">
      <dgm:prSet/>
      <dgm:spPr/>
      <dgm:t>
        <a:bodyPr/>
        <a:lstStyle/>
        <a:p>
          <a:endParaRPr lang="en-US"/>
        </a:p>
      </dgm:t>
    </dgm:pt>
    <dgm:pt modelId="{73DE046A-D9A5-49C2-B62B-F46198BBB64D}" type="pres">
      <dgm:prSet presAssocID="{C9CC040B-D350-451B-9D8B-D027C9CCEACC}" presName="root" presStyleCnt="0">
        <dgm:presLayoutVars>
          <dgm:dir/>
          <dgm:resizeHandles val="exact"/>
        </dgm:presLayoutVars>
      </dgm:prSet>
      <dgm:spPr/>
    </dgm:pt>
    <dgm:pt modelId="{5FD79EA7-FF16-4F0F-9877-55D29E974C43}" type="pres">
      <dgm:prSet presAssocID="{CDB9EFDF-EE20-4C18-A7FD-91C3FB563EBD}" presName="compNode" presStyleCnt="0"/>
      <dgm:spPr/>
    </dgm:pt>
    <dgm:pt modelId="{9BBE0ECE-29E3-4091-9D30-4BF514F2DD71}" type="pres">
      <dgm:prSet presAssocID="{CDB9EFDF-EE20-4C18-A7FD-91C3FB563EBD}" presName="iconBgRect" presStyleLbl="bgShp" presStyleIdx="0" presStyleCnt="3"/>
      <dgm:spPr/>
    </dgm:pt>
    <dgm:pt modelId="{7E5A02D8-9A1B-4168-B547-12DD10D931C3}" type="pres">
      <dgm:prSet presAssocID="{CDB9EFDF-EE20-4C18-A7FD-91C3FB563EB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D114F89C-3B55-4864-AB17-04918787E02B}" type="pres">
      <dgm:prSet presAssocID="{CDB9EFDF-EE20-4C18-A7FD-91C3FB563EBD}" presName="spaceRect" presStyleCnt="0"/>
      <dgm:spPr/>
    </dgm:pt>
    <dgm:pt modelId="{B6752AEF-D252-4F42-B4E9-4535C8A136A0}" type="pres">
      <dgm:prSet presAssocID="{CDB9EFDF-EE20-4C18-A7FD-91C3FB563EBD}" presName="textRect" presStyleLbl="revTx" presStyleIdx="0" presStyleCnt="3" custScaleX="102275" custLinFactNeighborX="4435">
        <dgm:presLayoutVars>
          <dgm:chMax val="1"/>
          <dgm:chPref val="1"/>
        </dgm:presLayoutVars>
      </dgm:prSet>
      <dgm:spPr/>
    </dgm:pt>
    <dgm:pt modelId="{893DD02A-FACC-47BA-A421-E316790502F9}" type="pres">
      <dgm:prSet presAssocID="{862F5125-1B08-44C2-A678-0A3A5590C285}" presName="sibTrans" presStyleCnt="0"/>
      <dgm:spPr/>
    </dgm:pt>
    <dgm:pt modelId="{B2FF7D9A-C2E2-4BDF-8FF2-E89DFA9A7C39}" type="pres">
      <dgm:prSet presAssocID="{CFA6163E-275A-4874-B8A7-0D87D3D0805A}" presName="compNode" presStyleCnt="0"/>
      <dgm:spPr/>
    </dgm:pt>
    <dgm:pt modelId="{79AB34B1-7592-4FBE-BDF8-451A9DC2EFE9}" type="pres">
      <dgm:prSet presAssocID="{CFA6163E-275A-4874-B8A7-0D87D3D0805A}" presName="iconBgRect" presStyleLbl="bgShp" presStyleIdx="1" presStyleCnt="3"/>
      <dgm:spPr/>
    </dgm:pt>
    <dgm:pt modelId="{1D4ADB9B-ACD2-47B3-B62F-D1F2C6CE7300}" type="pres">
      <dgm:prSet presAssocID="{CFA6163E-275A-4874-B8A7-0D87D3D0805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4C46D796-1359-495C-A2BE-F45D48B9FC85}" type="pres">
      <dgm:prSet presAssocID="{CFA6163E-275A-4874-B8A7-0D87D3D0805A}" presName="spaceRect" presStyleCnt="0"/>
      <dgm:spPr/>
    </dgm:pt>
    <dgm:pt modelId="{9A110793-9775-4D36-B694-EB5ABC905522}" type="pres">
      <dgm:prSet presAssocID="{CFA6163E-275A-4874-B8A7-0D87D3D0805A}" presName="textRect" presStyleLbl="revTx" presStyleIdx="1" presStyleCnt="3">
        <dgm:presLayoutVars>
          <dgm:chMax val="1"/>
          <dgm:chPref val="1"/>
        </dgm:presLayoutVars>
      </dgm:prSet>
      <dgm:spPr/>
    </dgm:pt>
    <dgm:pt modelId="{FFEEFB1E-AD37-4F3A-AF63-996926ACFFA8}" type="pres">
      <dgm:prSet presAssocID="{DD405CC8-D32E-4081-8867-7DBB49F4F4DA}" presName="sibTrans" presStyleCnt="0"/>
      <dgm:spPr/>
    </dgm:pt>
    <dgm:pt modelId="{53D969D1-B2D3-496D-883B-43914E77E401}" type="pres">
      <dgm:prSet presAssocID="{AFEBFF7B-4A1A-44AE-A527-71D435BD3ECC}" presName="compNode" presStyleCnt="0"/>
      <dgm:spPr/>
    </dgm:pt>
    <dgm:pt modelId="{F8604837-DC48-42B1-BC18-02BD22C4B24A}" type="pres">
      <dgm:prSet presAssocID="{AFEBFF7B-4A1A-44AE-A527-71D435BD3ECC}" presName="iconBgRect" presStyleLbl="bgShp" presStyleIdx="2" presStyleCnt="3"/>
      <dgm:spPr/>
    </dgm:pt>
    <dgm:pt modelId="{CBF5D48A-CFC2-41E7-B5C1-B82D0820CEEF}" type="pres">
      <dgm:prSet presAssocID="{AFEBFF7B-4A1A-44AE-A527-71D435BD3E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3C1D83A0-66C3-436E-BCAF-59364BC1191D}" type="pres">
      <dgm:prSet presAssocID="{AFEBFF7B-4A1A-44AE-A527-71D435BD3ECC}" presName="spaceRect" presStyleCnt="0"/>
      <dgm:spPr/>
    </dgm:pt>
    <dgm:pt modelId="{F1730225-8BC6-46CA-99A1-BF4B1C4CFFD7}" type="pres">
      <dgm:prSet presAssocID="{AFEBFF7B-4A1A-44AE-A527-71D435BD3EC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F0A3E72-AF74-40C0-8022-54DA494DDAE0}" srcId="{C9CC040B-D350-451B-9D8B-D027C9CCEACC}" destId="{CFA6163E-275A-4874-B8A7-0D87D3D0805A}" srcOrd="1" destOrd="0" parTransId="{4DF8EACC-7863-4F59-A492-4DB9BD48B931}" sibTransId="{DD405CC8-D32E-4081-8867-7DBB49F4F4DA}"/>
    <dgm:cxn modelId="{0305BC80-FB1E-4956-BF86-DE780E119977}" type="presOf" srcId="{AFEBFF7B-4A1A-44AE-A527-71D435BD3ECC}" destId="{F1730225-8BC6-46CA-99A1-BF4B1C4CFFD7}" srcOrd="0" destOrd="0" presId="urn:microsoft.com/office/officeart/2018/5/layout/IconCircleLabelList"/>
    <dgm:cxn modelId="{70F7CA88-AF89-4559-9C70-E62CB26288FE}" type="presOf" srcId="{CFA6163E-275A-4874-B8A7-0D87D3D0805A}" destId="{9A110793-9775-4D36-B694-EB5ABC905522}" srcOrd="0" destOrd="0" presId="urn:microsoft.com/office/officeart/2018/5/layout/IconCircleLabelList"/>
    <dgm:cxn modelId="{EC954990-2E94-4C4C-81B0-CCE7F77474FE}" srcId="{C9CC040B-D350-451B-9D8B-D027C9CCEACC}" destId="{AFEBFF7B-4A1A-44AE-A527-71D435BD3ECC}" srcOrd="2" destOrd="0" parTransId="{1AC47019-D24D-4000-8375-4381F63F89DA}" sibTransId="{6FA4E376-FB06-49EE-9186-BEDC0293FC97}"/>
    <dgm:cxn modelId="{3140C198-5429-4BAD-AA69-35A60F73CD0A}" srcId="{C9CC040B-D350-451B-9D8B-D027C9CCEACC}" destId="{CDB9EFDF-EE20-4C18-A7FD-91C3FB563EBD}" srcOrd="0" destOrd="0" parTransId="{4A0D65F9-4D35-4240-906E-D1BEC3F8D97B}" sibTransId="{862F5125-1B08-44C2-A678-0A3A5590C285}"/>
    <dgm:cxn modelId="{B98CD6C3-7D91-4623-ADC3-3315650B26A2}" type="presOf" srcId="{CDB9EFDF-EE20-4C18-A7FD-91C3FB563EBD}" destId="{B6752AEF-D252-4F42-B4E9-4535C8A136A0}" srcOrd="0" destOrd="0" presId="urn:microsoft.com/office/officeart/2018/5/layout/IconCircleLabelList"/>
    <dgm:cxn modelId="{5C197ECC-72EA-4967-8E4C-DA7BF863A32C}" type="presOf" srcId="{C9CC040B-D350-451B-9D8B-D027C9CCEACC}" destId="{73DE046A-D9A5-49C2-B62B-F46198BBB64D}" srcOrd="0" destOrd="0" presId="urn:microsoft.com/office/officeart/2018/5/layout/IconCircleLabelList"/>
    <dgm:cxn modelId="{70756382-B26B-424B-B26C-9D89AA6A4CC7}" type="presParOf" srcId="{73DE046A-D9A5-49C2-B62B-F46198BBB64D}" destId="{5FD79EA7-FF16-4F0F-9877-55D29E974C43}" srcOrd="0" destOrd="0" presId="urn:microsoft.com/office/officeart/2018/5/layout/IconCircleLabelList"/>
    <dgm:cxn modelId="{7CB85069-D5D4-4F0C-89A6-247D39418471}" type="presParOf" srcId="{5FD79EA7-FF16-4F0F-9877-55D29E974C43}" destId="{9BBE0ECE-29E3-4091-9D30-4BF514F2DD71}" srcOrd="0" destOrd="0" presId="urn:microsoft.com/office/officeart/2018/5/layout/IconCircleLabelList"/>
    <dgm:cxn modelId="{B820CDF8-74B0-48CF-9020-5150B09861D5}" type="presParOf" srcId="{5FD79EA7-FF16-4F0F-9877-55D29E974C43}" destId="{7E5A02D8-9A1B-4168-B547-12DD10D931C3}" srcOrd="1" destOrd="0" presId="urn:microsoft.com/office/officeart/2018/5/layout/IconCircleLabelList"/>
    <dgm:cxn modelId="{159E48BE-89CC-4AB1-BCEE-405774AD3E20}" type="presParOf" srcId="{5FD79EA7-FF16-4F0F-9877-55D29E974C43}" destId="{D114F89C-3B55-4864-AB17-04918787E02B}" srcOrd="2" destOrd="0" presId="urn:microsoft.com/office/officeart/2018/5/layout/IconCircleLabelList"/>
    <dgm:cxn modelId="{B29116B7-08F5-4003-8A6F-F25C36D983D1}" type="presParOf" srcId="{5FD79EA7-FF16-4F0F-9877-55D29E974C43}" destId="{B6752AEF-D252-4F42-B4E9-4535C8A136A0}" srcOrd="3" destOrd="0" presId="urn:microsoft.com/office/officeart/2018/5/layout/IconCircleLabelList"/>
    <dgm:cxn modelId="{F0CE20DE-52D5-40CF-85BF-CFF0186C8769}" type="presParOf" srcId="{73DE046A-D9A5-49C2-B62B-F46198BBB64D}" destId="{893DD02A-FACC-47BA-A421-E316790502F9}" srcOrd="1" destOrd="0" presId="urn:microsoft.com/office/officeart/2018/5/layout/IconCircleLabelList"/>
    <dgm:cxn modelId="{93223958-D527-4B48-A4A0-E25B290C88FF}" type="presParOf" srcId="{73DE046A-D9A5-49C2-B62B-F46198BBB64D}" destId="{B2FF7D9A-C2E2-4BDF-8FF2-E89DFA9A7C39}" srcOrd="2" destOrd="0" presId="urn:microsoft.com/office/officeart/2018/5/layout/IconCircleLabelList"/>
    <dgm:cxn modelId="{33EFCEAB-E9B1-44D0-B84F-1B14A5EB7A95}" type="presParOf" srcId="{B2FF7D9A-C2E2-4BDF-8FF2-E89DFA9A7C39}" destId="{79AB34B1-7592-4FBE-BDF8-451A9DC2EFE9}" srcOrd="0" destOrd="0" presId="urn:microsoft.com/office/officeart/2018/5/layout/IconCircleLabelList"/>
    <dgm:cxn modelId="{7190BA0E-CBEB-4C57-81C9-198DBC219EBA}" type="presParOf" srcId="{B2FF7D9A-C2E2-4BDF-8FF2-E89DFA9A7C39}" destId="{1D4ADB9B-ACD2-47B3-B62F-D1F2C6CE7300}" srcOrd="1" destOrd="0" presId="urn:microsoft.com/office/officeart/2018/5/layout/IconCircleLabelList"/>
    <dgm:cxn modelId="{965D93FC-425B-4CB4-A416-A600E1570451}" type="presParOf" srcId="{B2FF7D9A-C2E2-4BDF-8FF2-E89DFA9A7C39}" destId="{4C46D796-1359-495C-A2BE-F45D48B9FC85}" srcOrd="2" destOrd="0" presId="urn:microsoft.com/office/officeart/2018/5/layout/IconCircleLabelList"/>
    <dgm:cxn modelId="{D72CE108-4700-4F13-A879-1AB70BA37D47}" type="presParOf" srcId="{B2FF7D9A-C2E2-4BDF-8FF2-E89DFA9A7C39}" destId="{9A110793-9775-4D36-B694-EB5ABC905522}" srcOrd="3" destOrd="0" presId="urn:microsoft.com/office/officeart/2018/5/layout/IconCircleLabelList"/>
    <dgm:cxn modelId="{13A9F7F3-204F-4C8B-8F27-7B2AE9968EB1}" type="presParOf" srcId="{73DE046A-D9A5-49C2-B62B-F46198BBB64D}" destId="{FFEEFB1E-AD37-4F3A-AF63-996926ACFFA8}" srcOrd="3" destOrd="0" presId="urn:microsoft.com/office/officeart/2018/5/layout/IconCircleLabelList"/>
    <dgm:cxn modelId="{A821EAEC-7493-4408-BAD6-540F3703016B}" type="presParOf" srcId="{73DE046A-D9A5-49C2-B62B-F46198BBB64D}" destId="{53D969D1-B2D3-496D-883B-43914E77E401}" srcOrd="4" destOrd="0" presId="urn:microsoft.com/office/officeart/2018/5/layout/IconCircleLabelList"/>
    <dgm:cxn modelId="{8ACF382B-2FB3-4B85-AEFB-017AACCC8B6D}" type="presParOf" srcId="{53D969D1-B2D3-496D-883B-43914E77E401}" destId="{F8604837-DC48-42B1-BC18-02BD22C4B24A}" srcOrd="0" destOrd="0" presId="urn:microsoft.com/office/officeart/2018/5/layout/IconCircleLabelList"/>
    <dgm:cxn modelId="{8DF5B843-B2E4-4F44-BCBB-5994F01ACF74}" type="presParOf" srcId="{53D969D1-B2D3-496D-883B-43914E77E401}" destId="{CBF5D48A-CFC2-41E7-B5C1-B82D0820CEEF}" srcOrd="1" destOrd="0" presId="urn:microsoft.com/office/officeart/2018/5/layout/IconCircleLabelList"/>
    <dgm:cxn modelId="{8E030437-BB62-43C9-BC30-460A8DC28086}" type="presParOf" srcId="{53D969D1-B2D3-496D-883B-43914E77E401}" destId="{3C1D83A0-66C3-436E-BCAF-59364BC1191D}" srcOrd="2" destOrd="0" presId="urn:microsoft.com/office/officeart/2018/5/layout/IconCircleLabelList"/>
    <dgm:cxn modelId="{675B89D8-1662-4BD3-9197-F2F633F9295C}" type="presParOf" srcId="{53D969D1-B2D3-496D-883B-43914E77E401}" destId="{F1730225-8BC6-46CA-99A1-BF4B1C4CFFD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CC040B-D350-451B-9D8B-D027C9CCEAC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DB9EFDF-EE20-4C18-A7FD-91C3FB563EB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The Need: Superior Safety Monitoring Tools</a:t>
          </a:r>
        </a:p>
      </dgm:t>
    </dgm:pt>
    <dgm:pt modelId="{4A0D65F9-4D35-4240-906E-D1BEC3F8D97B}" type="parTrans" cxnId="{3140C198-5429-4BAD-AA69-35A60F73CD0A}">
      <dgm:prSet/>
      <dgm:spPr/>
      <dgm:t>
        <a:bodyPr/>
        <a:lstStyle/>
        <a:p>
          <a:endParaRPr lang="en-US"/>
        </a:p>
      </dgm:t>
    </dgm:pt>
    <dgm:pt modelId="{862F5125-1B08-44C2-A678-0A3A5590C285}" type="sibTrans" cxnId="{3140C198-5429-4BAD-AA69-35A60F73CD0A}">
      <dgm:prSet/>
      <dgm:spPr/>
      <dgm:t>
        <a:bodyPr/>
        <a:lstStyle/>
        <a:p>
          <a:endParaRPr lang="en-US"/>
        </a:p>
      </dgm:t>
    </dgm:pt>
    <dgm:pt modelId="{CFA6163E-275A-4874-B8A7-0D87D3D0805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The Team: ISG Working Group</a:t>
          </a:r>
        </a:p>
      </dgm:t>
    </dgm:pt>
    <dgm:pt modelId="{4DF8EACC-7863-4F59-A492-4DB9BD48B931}" type="parTrans" cxnId="{7F0A3E72-AF74-40C0-8022-54DA494DDAE0}">
      <dgm:prSet/>
      <dgm:spPr/>
      <dgm:t>
        <a:bodyPr/>
        <a:lstStyle/>
        <a:p>
          <a:endParaRPr lang="en-US"/>
        </a:p>
      </dgm:t>
    </dgm:pt>
    <dgm:pt modelId="{DD405CC8-D32E-4081-8867-7DBB49F4F4DA}" type="sibTrans" cxnId="{7F0A3E72-AF74-40C0-8022-54DA494DDAE0}">
      <dgm:prSet/>
      <dgm:spPr/>
      <dgm:t>
        <a:bodyPr/>
        <a:lstStyle/>
        <a:p>
          <a:endParaRPr lang="en-US"/>
        </a:p>
      </dgm:t>
    </dgm:pt>
    <dgm:pt modelId="{AFEBFF7B-4A1A-44AE-A527-71D435BD3EC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The Product: </a:t>
          </a:r>
          <a:r>
            <a:rPr lang="en-US" dirty="0" err="1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safetyGraphics</a:t>
          </a:r>
          <a:r>
            <a:rPr lang="en-US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 R Package </a:t>
          </a:r>
        </a:p>
      </dgm:t>
    </dgm:pt>
    <dgm:pt modelId="{1AC47019-D24D-4000-8375-4381F63F89DA}" type="parTrans" cxnId="{EC954990-2E94-4C4C-81B0-CCE7F77474FE}">
      <dgm:prSet/>
      <dgm:spPr/>
      <dgm:t>
        <a:bodyPr/>
        <a:lstStyle/>
        <a:p>
          <a:endParaRPr lang="en-US"/>
        </a:p>
      </dgm:t>
    </dgm:pt>
    <dgm:pt modelId="{6FA4E376-FB06-49EE-9186-BEDC0293FC97}" type="sibTrans" cxnId="{EC954990-2E94-4C4C-81B0-CCE7F77474FE}">
      <dgm:prSet/>
      <dgm:spPr/>
      <dgm:t>
        <a:bodyPr/>
        <a:lstStyle/>
        <a:p>
          <a:endParaRPr lang="en-US"/>
        </a:p>
      </dgm:t>
    </dgm:pt>
    <dgm:pt modelId="{73DE046A-D9A5-49C2-B62B-F46198BBB64D}" type="pres">
      <dgm:prSet presAssocID="{C9CC040B-D350-451B-9D8B-D027C9CCEACC}" presName="root" presStyleCnt="0">
        <dgm:presLayoutVars>
          <dgm:dir/>
          <dgm:resizeHandles val="exact"/>
        </dgm:presLayoutVars>
      </dgm:prSet>
      <dgm:spPr/>
    </dgm:pt>
    <dgm:pt modelId="{5FD79EA7-FF16-4F0F-9877-55D29E974C43}" type="pres">
      <dgm:prSet presAssocID="{CDB9EFDF-EE20-4C18-A7FD-91C3FB563EBD}" presName="compNode" presStyleCnt="0"/>
      <dgm:spPr/>
    </dgm:pt>
    <dgm:pt modelId="{9BBE0ECE-29E3-4091-9D30-4BF514F2DD71}" type="pres">
      <dgm:prSet presAssocID="{CDB9EFDF-EE20-4C18-A7FD-91C3FB563EBD}" presName="iconBgRect" presStyleLbl="bgShp" presStyleIdx="0" presStyleCnt="3"/>
      <dgm:spPr/>
    </dgm:pt>
    <dgm:pt modelId="{7E5A02D8-9A1B-4168-B547-12DD10D931C3}" type="pres">
      <dgm:prSet presAssocID="{CDB9EFDF-EE20-4C18-A7FD-91C3FB563EB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D114F89C-3B55-4864-AB17-04918787E02B}" type="pres">
      <dgm:prSet presAssocID="{CDB9EFDF-EE20-4C18-A7FD-91C3FB563EBD}" presName="spaceRect" presStyleCnt="0"/>
      <dgm:spPr/>
    </dgm:pt>
    <dgm:pt modelId="{B6752AEF-D252-4F42-B4E9-4535C8A136A0}" type="pres">
      <dgm:prSet presAssocID="{CDB9EFDF-EE20-4C18-A7FD-91C3FB563EBD}" presName="textRect" presStyleLbl="revTx" presStyleIdx="0" presStyleCnt="3">
        <dgm:presLayoutVars>
          <dgm:chMax val="1"/>
          <dgm:chPref val="1"/>
        </dgm:presLayoutVars>
      </dgm:prSet>
      <dgm:spPr/>
    </dgm:pt>
    <dgm:pt modelId="{893DD02A-FACC-47BA-A421-E316790502F9}" type="pres">
      <dgm:prSet presAssocID="{862F5125-1B08-44C2-A678-0A3A5590C285}" presName="sibTrans" presStyleCnt="0"/>
      <dgm:spPr/>
    </dgm:pt>
    <dgm:pt modelId="{B2FF7D9A-C2E2-4BDF-8FF2-E89DFA9A7C39}" type="pres">
      <dgm:prSet presAssocID="{CFA6163E-275A-4874-B8A7-0D87D3D0805A}" presName="compNode" presStyleCnt="0"/>
      <dgm:spPr/>
    </dgm:pt>
    <dgm:pt modelId="{79AB34B1-7592-4FBE-BDF8-451A9DC2EFE9}" type="pres">
      <dgm:prSet presAssocID="{CFA6163E-275A-4874-B8A7-0D87D3D0805A}" presName="iconBgRect" presStyleLbl="bgShp" presStyleIdx="1" presStyleCnt="3"/>
      <dgm:spPr/>
    </dgm:pt>
    <dgm:pt modelId="{1D4ADB9B-ACD2-47B3-B62F-D1F2C6CE7300}" type="pres">
      <dgm:prSet presAssocID="{CFA6163E-275A-4874-B8A7-0D87D3D0805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4C46D796-1359-495C-A2BE-F45D48B9FC85}" type="pres">
      <dgm:prSet presAssocID="{CFA6163E-275A-4874-B8A7-0D87D3D0805A}" presName="spaceRect" presStyleCnt="0"/>
      <dgm:spPr/>
    </dgm:pt>
    <dgm:pt modelId="{9A110793-9775-4D36-B694-EB5ABC905522}" type="pres">
      <dgm:prSet presAssocID="{CFA6163E-275A-4874-B8A7-0D87D3D0805A}" presName="textRect" presStyleLbl="revTx" presStyleIdx="1" presStyleCnt="3">
        <dgm:presLayoutVars>
          <dgm:chMax val="1"/>
          <dgm:chPref val="1"/>
        </dgm:presLayoutVars>
      </dgm:prSet>
      <dgm:spPr/>
    </dgm:pt>
    <dgm:pt modelId="{FFEEFB1E-AD37-4F3A-AF63-996926ACFFA8}" type="pres">
      <dgm:prSet presAssocID="{DD405CC8-D32E-4081-8867-7DBB49F4F4DA}" presName="sibTrans" presStyleCnt="0"/>
      <dgm:spPr/>
    </dgm:pt>
    <dgm:pt modelId="{53D969D1-B2D3-496D-883B-43914E77E401}" type="pres">
      <dgm:prSet presAssocID="{AFEBFF7B-4A1A-44AE-A527-71D435BD3ECC}" presName="compNode" presStyleCnt="0"/>
      <dgm:spPr/>
    </dgm:pt>
    <dgm:pt modelId="{F8604837-DC48-42B1-BC18-02BD22C4B24A}" type="pres">
      <dgm:prSet presAssocID="{AFEBFF7B-4A1A-44AE-A527-71D435BD3ECC}" presName="iconBgRect" presStyleLbl="bgShp" presStyleIdx="2" presStyleCnt="3"/>
      <dgm:spPr/>
    </dgm:pt>
    <dgm:pt modelId="{CBF5D48A-CFC2-41E7-B5C1-B82D0820CEEF}" type="pres">
      <dgm:prSet presAssocID="{AFEBFF7B-4A1A-44AE-A527-71D435BD3E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3C1D83A0-66C3-436E-BCAF-59364BC1191D}" type="pres">
      <dgm:prSet presAssocID="{AFEBFF7B-4A1A-44AE-A527-71D435BD3ECC}" presName="spaceRect" presStyleCnt="0"/>
      <dgm:spPr/>
    </dgm:pt>
    <dgm:pt modelId="{F1730225-8BC6-46CA-99A1-BF4B1C4CFFD7}" type="pres">
      <dgm:prSet presAssocID="{AFEBFF7B-4A1A-44AE-A527-71D435BD3EC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F0A3E72-AF74-40C0-8022-54DA494DDAE0}" srcId="{C9CC040B-D350-451B-9D8B-D027C9CCEACC}" destId="{CFA6163E-275A-4874-B8A7-0D87D3D0805A}" srcOrd="1" destOrd="0" parTransId="{4DF8EACC-7863-4F59-A492-4DB9BD48B931}" sibTransId="{DD405CC8-D32E-4081-8867-7DBB49F4F4DA}"/>
    <dgm:cxn modelId="{0305BC80-FB1E-4956-BF86-DE780E119977}" type="presOf" srcId="{AFEBFF7B-4A1A-44AE-A527-71D435BD3ECC}" destId="{F1730225-8BC6-46CA-99A1-BF4B1C4CFFD7}" srcOrd="0" destOrd="0" presId="urn:microsoft.com/office/officeart/2018/5/layout/IconCircleLabelList"/>
    <dgm:cxn modelId="{70F7CA88-AF89-4559-9C70-E62CB26288FE}" type="presOf" srcId="{CFA6163E-275A-4874-B8A7-0D87D3D0805A}" destId="{9A110793-9775-4D36-B694-EB5ABC905522}" srcOrd="0" destOrd="0" presId="urn:microsoft.com/office/officeart/2018/5/layout/IconCircleLabelList"/>
    <dgm:cxn modelId="{EC954990-2E94-4C4C-81B0-CCE7F77474FE}" srcId="{C9CC040B-D350-451B-9D8B-D027C9CCEACC}" destId="{AFEBFF7B-4A1A-44AE-A527-71D435BD3ECC}" srcOrd="2" destOrd="0" parTransId="{1AC47019-D24D-4000-8375-4381F63F89DA}" sibTransId="{6FA4E376-FB06-49EE-9186-BEDC0293FC97}"/>
    <dgm:cxn modelId="{3140C198-5429-4BAD-AA69-35A60F73CD0A}" srcId="{C9CC040B-D350-451B-9D8B-D027C9CCEACC}" destId="{CDB9EFDF-EE20-4C18-A7FD-91C3FB563EBD}" srcOrd="0" destOrd="0" parTransId="{4A0D65F9-4D35-4240-906E-D1BEC3F8D97B}" sibTransId="{862F5125-1B08-44C2-A678-0A3A5590C285}"/>
    <dgm:cxn modelId="{B98CD6C3-7D91-4623-ADC3-3315650B26A2}" type="presOf" srcId="{CDB9EFDF-EE20-4C18-A7FD-91C3FB563EBD}" destId="{B6752AEF-D252-4F42-B4E9-4535C8A136A0}" srcOrd="0" destOrd="0" presId="urn:microsoft.com/office/officeart/2018/5/layout/IconCircleLabelList"/>
    <dgm:cxn modelId="{5C197ECC-72EA-4967-8E4C-DA7BF863A32C}" type="presOf" srcId="{C9CC040B-D350-451B-9D8B-D027C9CCEACC}" destId="{73DE046A-D9A5-49C2-B62B-F46198BBB64D}" srcOrd="0" destOrd="0" presId="urn:microsoft.com/office/officeart/2018/5/layout/IconCircleLabelList"/>
    <dgm:cxn modelId="{70756382-B26B-424B-B26C-9D89AA6A4CC7}" type="presParOf" srcId="{73DE046A-D9A5-49C2-B62B-F46198BBB64D}" destId="{5FD79EA7-FF16-4F0F-9877-55D29E974C43}" srcOrd="0" destOrd="0" presId="urn:microsoft.com/office/officeart/2018/5/layout/IconCircleLabelList"/>
    <dgm:cxn modelId="{7CB85069-D5D4-4F0C-89A6-247D39418471}" type="presParOf" srcId="{5FD79EA7-FF16-4F0F-9877-55D29E974C43}" destId="{9BBE0ECE-29E3-4091-9D30-4BF514F2DD71}" srcOrd="0" destOrd="0" presId="urn:microsoft.com/office/officeart/2018/5/layout/IconCircleLabelList"/>
    <dgm:cxn modelId="{B820CDF8-74B0-48CF-9020-5150B09861D5}" type="presParOf" srcId="{5FD79EA7-FF16-4F0F-9877-55D29E974C43}" destId="{7E5A02D8-9A1B-4168-B547-12DD10D931C3}" srcOrd="1" destOrd="0" presId="urn:microsoft.com/office/officeart/2018/5/layout/IconCircleLabelList"/>
    <dgm:cxn modelId="{159E48BE-89CC-4AB1-BCEE-405774AD3E20}" type="presParOf" srcId="{5FD79EA7-FF16-4F0F-9877-55D29E974C43}" destId="{D114F89C-3B55-4864-AB17-04918787E02B}" srcOrd="2" destOrd="0" presId="urn:microsoft.com/office/officeart/2018/5/layout/IconCircleLabelList"/>
    <dgm:cxn modelId="{B29116B7-08F5-4003-8A6F-F25C36D983D1}" type="presParOf" srcId="{5FD79EA7-FF16-4F0F-9877-55D29E974C43}" destId="{B6752AEF-D252-4F42-B4E9-4535C8A136A0}" srcOrd="3" destOrd="0" presId="urn:microsoft.com/office/officeart/2018/5/layout/IconCircleLabelList"/>
    <dgm:cxn modelId="{F0CE20DE-52D5-40CF-85BF-CFF0186C8769}" type="presParOf" srcId="{73DE046A-D9A5-49C2-B62B-F46198BBB64D}" destId="{893DD02A-FACC-47BA-A421-E316790502F9}" srcOrd="1" destOrd="0" presId="urn:microsoft.com/office/officeart/2018/5/layout/IconCircleLabelList"/>
    <dgm:cxn modelId="{93223958-D527-4B48-A4A0-E25B290C88FF}" type="presParOf" srcId="{73DE046A-D9A5-49C2-B62B-F46198BBB64D}" destId="{B2FF7D9A-C2E2-4BDF-8FF2-E89DFA9A7C39}" srcOrd="2" destOrd="0" presId="urn:microsoft.com/office/officeart/2018/5/layout/IconCircleLabelList"/>
    <dgm:cxn modelId="{33EFCEAB-E9B1-44D0-B84F-1B14A5EB7A95}" type="presParOf" srcId="{B2FF7D9A-C2E2-4BDF-8FF2-E89DFA9A7C39}" destId="{79AB34B1-7592-4FBE-BDF8-451A9DC2EFE9}" srcOrd="0" destOrd="0" presId="urn:microsoft.com/office/officeart/2018/5/layout/IconCircleLabelList"/>
    <dgm:cxn modelId="{7190BA0E-CBEB-4C57-81C9-198DBC219EBA}" type="presParOf" srcId="{B2FF7D9A-C2E2-4BDF-8FF2-E89DFA9A7C39}" destId="{1D4ADB9B-ACD2-47B3-B62F-D1F2C6CE7300}" srcOrd="1" destOrd="0" presId="urn:microsoft.com/office/officeart/2018/5/layout/IconCircleLabelList"/>
    <dgm:cxn modelId="{965D93FC-425B-4CB4-A416-A600E1570451}" type="presParOf" srcId="{B2FF7D9A-C2E2-4BDF-8FF2-E89DFA9A7C39}" destId="{4C46D796-1359-495C-A2BE-F45D48B9FC85}" srcOrd="2" destOrd="0" presId="urn:microsoft.com/office/officeart/2018/5/layout/IconCircleLabelList"/>
    <dgm:cxn modelId="{D72CE108-4700-4F13-A879-1AB70BA37D47}" type="presParOf" srcId="{B2FF7D9A-C2E2-4BDF-8FF2-E89DFA9A7C39}" destId="{9A110793-9775-4D36-B694-EB5ABC905522}" srcOrd="3" destOrd="0" presId="urn:microsoft.com/office/officeart/2018/5/layout/IconCircleLabelList"/>
    <dgm:cxn modelId="{13A9F7F3-204F-4C8B-8F27-7B2AE9968EB1}" type="presParOf" srcId="{73DE046A-D9A5-49C2-B62B-F46198BBB64D}" destId="{FFEEFB1E-AD37-4F3A-AF63-996926ACFFA8}" srcOrd="3" destOrd="0" presId="urn:microsoft.com/office/officeart/2018/5/layout/IconCircleLabelList"/>
    <dgm:cxn modelId="{A821EAEC-7493-4408-BAD6-540F3703016B}" type="presParOf" srcId="{73DE046A-D9A5-49C2-B62B-F46198BBB64D}" destId="{53D969D1-B2D3-496D-883B-43914E77E401}" srcOrd="4" destOrd="0" presId="urn:microsoft.com/office/officeart/2018/5/layout/IconCircleLabelList"/>
    <dgm:cxn modelId="{8ACF382B-2FB3-4B85-AEFB-017AACCC8B6D}" type="presParOf" srcId="{53D969D1-B2D3-496D-883B-43914E77E401}" destId="{F8604837-DC48-42B1-BC18-02BD22C4B24A}" srcOrd="0" destOrd="0" presId="urn:microsoft.com/office/officeart/2018/5/layout/IconCircleLabelList"/>
    <dgm:cxn modelId="{8DF5B843-B2E4-4F44-BCBB-5994F01ACF74}" type="presParOf" srcId="{53D969D1-B2D3-496D-883B-43914E77E401}" destId="{CBF5D48A-CFC2-41E7-B5C1-B82D0820CEEF}" srcOrd="1" destOrd="0" presId="urn:microsoft.com/office/officeart/2018/5/layout/IconCircleLabelList"/>
    <dgm:cxn modelId="{8E030437-BB62-43C9-BC30-460A8DC28086}" type="presParOf" srcId="{53D969D1-B2D3-496D-883B-43914E77E401}" destId="{3C1D83A0-66C3-436E-BCAF-59364BC1191D}" srcOrd="2" destOrd="0" presId="urn:microsoft.com/office/officeart/2018/5/layout/IconCircleLabelList"/>
    <dgm:cxn modelId="{675B89D8-1662-4BD3-9197-F2F633F9295C}" type="presParOf" srcId="{53D969D1-B2D3-496D-883B-43914E77E401}" destId="{F1730225-8BC6-46CA-99A1-BF4B1C4CFFD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CC040B-D350-451B-9D8B-D027C9CCEAC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DB9EFDF-EE20-4C18-A7FD-91C3FB563EB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The Need: Superior Safety Monitoring Tools</a:t>
          </a:r>
        </a:p>
      </dgm:t>
    </dgm:pt>
    <dgm:pt modelId="{4A0D65F9-4D35-4240-906E-D1BEC3F8D97B}" type="parTrans" cxnId="{3140C198-5429-4BAD-AA69-35A60F73CD0A}">
      <dgm:prSet/>
      <dgm:spPr/>
      <dgm:t>
        <a:bodyPr/>
        <a:lstStyle/>
        <a:p>
          <a:endParaRPr lang="en-US"/>
        </a:p>
      </dgm:t>
    </dgm:pt>
    <dgm:pt modelId="{862F5125-1B08-44C2-A678-0A3A5590C285}" type="sibTrans" cxnId="{3140C198-5429-4BAD-AA69-35A60F73CD0A}">
      <dgm:prSet/>
      <dgm:spPr/>
      <dgm:t>
        <a:bodyPr/>
        <a:lstStyle/>
        <a:p>
          <a:endParaRPr lang="en-US"/>
        </a:p>
      </dgm:t>
    </dgm:pt>
    <dgm:pt modelId="{CFA6163E-275A-4874-B8A7-0D87D3D0805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The Team: ISG Working Group</a:t>
          </a:r>
        </a:p>
      </dgm:t>
    </dgm:pt>
    <dgm:pt modelId="{4DF8EACC-7863-4F59-A492-4DB9BD48B931}" type="parTrans" cxnId="{7F0A3E72-AF74-40C0-8022-54DA494DDAE0}">
      <dgm:prSet/>
      <dgm:spPr/>
      <dgm:t>
        <a:bodyPr/>
        <a:lstStyle/>
        <a:p>
          <a:endParaRPr lang="en-US"/>
        </a:p>
      </dgm:t>
    </dgm:pt>
    <dgm:pt modelId="{DD405CC8-D32E-4081-8867-7DBB49F4F4DA}" type="sibTrans" cxnId="{7F0A3E72-AF74-40C0-8022-54DA494DDAE0}">
      <dgm:prSet/>
      <dgm:spPr/>
      <dgm:t>
        <a:bodyPr/>
        <a:lstStyle/>
        <a:p>
          <a:endParaRPr lang="en-US"/>
        </a:p>
      </dgm:t>
    </dgm:pt>
    <dgm:pt modelId="{AFEBFF7B-4A1A-44AE-A527-71D435BD3EC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The Product: </a:t>
          </a:r>
          <a:r>
            <a:rPr lang="en-US" b="1" dirty="0" err="1"/>
            <a:t>safetyGraphics</a:t>
          </a:r>
          <a:r>
            <a:rPr lang="en-US" b="1" dirty="0"/>
            <a:t> R Package </a:t>
          </a:r>
        </a:p>
      </dgm:t>
    </dgm:pt>
    <dgm:pt modelId="{1AC47019-D24D-4000-8375-4381F63F89DA}" type="parTrans" cxnId="{EC954990-2E94-4C4C-81B0-CCE7F77474FE}">
      <dgm:prSet/>
      <dgm:spPr/>
      <dgm:t>
        <a:bodyPr/>
        <a:lstStyle/>
        <a:p>
          <a:endParaRPr lang="en-US"/>
        </a:p>
      </dgm:t>
    </dgm:pt>
    <dgm:pt modelId="{6FA4E376-FB06-49EE-9186-BEDC0293FC97}" type="sibTrans" cxnId="{EC954990-2E94-4C4C-81B0-CCE7F77474FE}">
      <dgm:prSet/>
      <dgm:spPr/>
      <dgm:t>
        <a:bodyPr/>
        <a:lstStyle/>
        <a:p>
          <a:endParaRPr lang="en-US"/>
        </a:p>
      </dgm:t>
    </dgm:pt>
    <dgm:pt modelId="{73DE046A-D9A5-49C2-B62B-F46198BBB64D}" type="pres">
      <dgm:prSet presAssocID="{C9CC040B-D350-451B-9D8B-D027C9CCEACC}" presName="root" presStyleCnt="0">
        <dgm:presLayoutVars>
          <dgm:dir/>
          <dgm:resizeHandles val="exact"/>
        </dgm:presLayoutVars>
      </dgm:prSet>
      <dgm:spPr/>
    </dgm:pt>
    <dgm:pt modelId="{5FD79EA7-FF16-4F0F-9877-55D29E974C43}" type="pres">
      <dgm:prSet presAssocID="{CDB9EFDF-EE20-4C18-A7FD-91C3FB563EBD}" presName="compNode" presStyleCnt="0"/>
      <dgm:spPr/>
    </dgm:pt>
    <dgm:pt modelId="{9BBE0ECE-29E3-4091-9D30-4BF514F2DD71}" type="pres">
      <dgm:prSet presAssocID="{CDB9EFDF-EE20-4C18-A7FD-91C3FB563EBD}" presName="iconBgRect" presStyleLbl="bgShp" presStyleIdx="0" presStyleCnt="3"/>
      <dgm:spPr/>
    </dgm:pt>
    <dgm:pt modelId="{7E5A02D8-9A1B-4168-B547-12DD10D931C3}" type="pres">
      <dgm:prSet presAssocID="{CDB9EFDF-EE20-4C18-A7FD-91C3FB563EB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D114F89C-3B55-4864-AB17-04918787E02B}" type="pres">
      <dgm:prSet presAssocID="{CDB9EFDF-EE20-4C18-A7FD-91C3FB563EBD}" presName="spaceRect" presStyleCnt="0"/>
      <dgm:spPr/>
    </dgm:pt>
    <dgm:pt modelId="{B6752AEF-D252-4F42-B4E9-4535C8A136A0}" type="pres">
      <dgm:prSet presAssocID="{CDB9EFDF-EE20-4C18-A7FD-91C3FB563EBD}" presName="textRect" presStyleLbl="revTx" presStyleIdx="0" presStyleCnt="3">
        <dgm:presLayoutVars>
          <dgm:chMax val="1"/>
          <dgm:chPref val="1"/>
        </dgm:presLayoutVars>
      </dgm:prSet>
      <dgm:spPr/>
    </dgm:pt>
    <dgm:pt modelId="{893DD02A-FACC-47BA-A421-E316790502F9}" type="pres">
      <dgm:prSet presAssocID="{862F5125-1B08-44C2-A678-0A3A5590C285}" presName="sibTrans" presStyleCnt="0"/>
      <dgm:spPr/>
    </dgm:pt>
    <dgm:pt modelId="{B2FF7D9A-C2E2-4BDF-8FF2-E89DFA9A7C39}" type="pres">
      <dgm:prSet presAssocID="{CFA6163E-275A-4874-B8A7-0D87D3D0805A}" presName="compNode" presStyleCnt="0"/>
      <dgm:spPr/>
    </dgm:pt>
    <dgm:pt modelId="{79AB34B1-7592-4FBE-BDF8-451A9DC2EFE9}" type="pres">
      <dgm:prSet presAssocID="{CFA6163E-275A-4874-B8A7-0D87D3D0805A}" presName="iconBgRect" presStyleLbl="bgShp" presStyleIdx="1" presStyleCnt="3"/>
      <dgm:spPr/>
    </dgm:pt>
    <dgm:pt modelId="{1D4ADB9B-ACD2-47B3-B62F-D1F2C6CE7300}" type="pres">
      <dgm:prSet presAssocID="{CFA6163E-275A-4874-B8A7-0D87D3D0805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4C46D796-1359-495C-A2BE-F45D48B9FC85}" type="pres">
      <dgm:prSet presAssocID="{CFA6163E-275A-4874-B8A7-0D87D3D0805A}" presName="spaceRect" presStyleCnt="0"/>
      <dgm:spPr/>
    </dgm:pt>
    <dgm:pt modelId="{9A110793-9775-4D36-B694-EB5ABC905522}" type="pres">
      <dgm:prSet presAssocID="{CFA6163E-275A-4874-B8A7-0D87D3D0805A}" presName="textRect" presStyleLbl="revTx" presStyleIdx="1" presStyleCnt="3">
        <dgm:presLayoutVars>
          <dgm:chMax val="1"/>
          <dgm:chPref val="1"/>
        </dgm:presLayoutVars>
      </dgm:prSet>
      <dgm:spPr/>
    </dgm:pt>
    <dgm:pt modelId="{FFEEFB1E-AD37-4F3A-AF63-996926ACFFA8}" type="pres">
      <dgm:prSet presAssocID="{DD405CC8-D32E-4081-8867-7DBB49F4F4DA}" presName="sibTrans" presStyleCnt="0"/>
      <dgm:spPr/>
    </dgm:pt>
    <dgm:pt modelId="{53D969D1-B2D3-496D-883B-43914E77E401}" type="pres">
      <dgm:prSet presAssocID="{AFEBFF7B-4A1A-44AE-A527-71D435BD3ECC}" presName="compNode" presStyleCnt="0"/>
      <dgm:spPr/>
    </dgm:pt>
    <dgm:pt modelId="{F8604837-DC48-42B1-BC18-02BD22C4B24A}" type="pres">
      <dgm:prSet presAssocID="{AFEBFF7B-4A1A-44AE-A527-71D435BD3ECC}" presName="iconBgRect" presStyleLbl="bgShp" presStyleIdx="2" presStyleCnt="3"/>
      <dgm:spPr/>
    </dgm:pt>
    <dgm:pt modelId="{CBF5D48A-CFC2-41E7-B5C1-B82D0820CEEF}" type="pres">
      <dgm:prSet presAssocID="{AFEBFF7B-4A1A-44AE-A527-71D435BD3E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3C1D83A0-66C3-436E-BCAF-59364BC1191D}" type="pres">
      <dgm:prSet presAssocID="{AFEBFF7B-4A1A-44AE-A527-71D435BD3ECC}" presName="spaceRect" presStyleCnt="0"/>
      <dgm:spPr/>
    </dgm:pt>
    <dgm:pt modelId="{F1730225-8BC6-46CA-99A1-BF4B1C4CFFD7}" type="pres">
      <dgm:prSet presAssocID="{AFEBFF7B-4A1A-44AE-A527-71D435BD3EC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F0A3E72-AF74-40C0-8022-54DA494DDAE0}" srcId="{C9CC040B-D350-451B-9D8B-D027C9CCEACC}" destId="{CFA6163E-275A-4874-B8A7-0D87D3D0805A}" srcOrd="1" destOrd="0" parTransId="{4DF8EACC-7863-4F59-A492-4DB9BD48B931}" sibTransId="{DD405CC8-D32E-4081-8867-7DBB49F4F4DA}"/>
    <dgm:cxn modelId="{0305BC80-FB1E-4956-BF86-DE780E119977}" type="presOf" srcId="{AFEBFF7B-4A1A-44AE-A527-71D435BD3ECC}" destId="{F1730225-8BC6-46CA-99A1-BF4B1C4CFFD7}" srcOrd="0" destOrd="0" presId="urn:microsoft.com/office/officeart/2018/5/layout/IconCircleLabelList"/>
    <dgm:cxn modelId="{70F7CA88-AF89-4559-9C70-E62CB26288FE}" type="presOf" srcId="{CFA6163E-275A-4874-B8A7-0D87D3D0805A}" destId="{9A110793-9775-4D36-B694-EB5ABC905522}" srcOrd="0" destOrd="0" presId="urn:microsoft.com/office/officeart/2018/5/layout/IconCircleLabelList"/>
    <dgm:cxn modelId="{EC954990-2E94-4C4C-81B0-CCE7F77474FE}" srcId="{C9CC040B-D350-451B-9D8B-D027C9CCEACC}" destId="{AFEBFF7B-4A1A-44AE-A527-71D435BD3ECC}" srcOrd="2" destOrd="0" parTransId="{1AC47019-D24D-4000-8375-4381F63F89DA}" sibTransId="{6FA4E376-FB06-49EE-9186-BEDC0293FC97}"/>
    <dgm:cxn modelId="{3140C198-5429-4BAD-AA69-35A60F73CD0A}" srcId="{C9CC040B-D350-451B-9D8B-D027C9CCEACC}" destId="{CDB9EFDF-EE20-4C18-A7FD-91C3FB563EBD}" srcOrd="0" destOrd="0" parTransId="{4A0D65F9-4D35-4240-906E-D1BEC3F8D97B}" sibTransId="{862F5125-1B08-44C2-A678-0A3A5590C285}"/>
    <dgm:cxn modelId="{B98CD6C3-7D91-4623-ADC3-3315650B26A2}" type="presOf" srcId="{CDB9EFDF-EE20-4C18-A7FD-91C3FB563EBD}" destId="{B6752AEF-D252-4F42-B4E9-4535C8A136A0}" srcOrd="0" destOrd="0" presId="urn:microsoft.com/office/officeart/2018/5/layout/IconCircleLabelList"/>
    <dgm:cxn modelId="{5C197ECC-72EA-4967-8E4C-DA7BF863A32C}" type="presOf" srcId="{C9CC040B-D350-451B-9D8B-D027C9CCEACC}" destId="{73DE046A-D9A5-49C2-B62B-F46198BBB64D}" srcOrd="0" destOrd="0" presId="urn:microsoft.com/office/officeart/2018/5/layout/IconCircleLabelList"/>
    <dgm:cxn modelId="{70756382-B26B-424B-B26C-9D89AA6A4CC7}" type="presParOf" srcId="{73DE046A-D9A5-49C2-B62B-F46198BBB64D}" destId="{5FD79EA7-FF16-4F0F-9877-55D29E974C43}" srcOrd="0" destOrd="0" presId="urn:microsoft.com/office/officeart/2018/5/layout/IconCircleLabelList"/>
    <dgm:cxn modelId="{7CB85069-D5D4-4F0C-89A6-247D39418471}" type="presParOf" srcId="{5FD79EA7-FF16-4F0F-9877-55D29E974C43}" destId="{9BBE0ECE-29E3-4091-9D30-4BF514F2DD71}" srcOrd="0" destOrd="0" presId="urn:microsoft.com/office/officeart/2018/5/layout/IconCircleLabelList"/>
    <dgm:cxn modelId="{B820CDF8-74B0-48CF-9020-5150B09861D5}" type="presParOf" srcId="{5FD79EA7-FF16-4F0F-9877-55D29E974C43}" destId="{7E5A02D8-9A1B-4168-B547-12DD10D931C3}" srcOrd="1" destOrd="0" presId="urn:microsoft.com/office/officeart/2018/5/layout/IconCircleLabelList"/>
    <dgm:cxn modelId="{159E48BE-89CC-4AB1-BCEE-405774AD3E20}" type="presParOf" srcId="{5FD79EA7-FF16-4F0F-9877-55D29E974C43}" destId="{D114F89C-3B55-4864-AB17-04918787E02B}" srcOrd="2" destOrd="0" presId="urn:microsoft.com/office/officeart/2018/5/layout/IconCircleLabelList"/>
    <dgm:cxn modelId="{B29116B7-08F5-4003-8A6F-F25C36D983D1}" type="presParOf" srcId="{5FD79EA7-FF16-4F0F-9877-55D29E974C43}" destId="{B6752AEF-D252-4F42-B4E9-4535C8A136A0}" srcOrd="3" destOrd="0" presId="urn:microsoft.com/office/officeart/2018/5/layout/IconCircleLabelList"/>
    <dgm:cxn modelId="{F0CE20DE-52D5-40CF-85BF-CFF0186C8769}" type="presParOf" srcId="{73DE046A-D9A5-49C2-B62B-F46198BBB64D}" destId="{893DD02A-FACC-47BA-A421-E316790502F9}" srcOrd="1" destOrd="0" presId="urn:microsoft.com/office/officeart/2018/5/layout/IconCircleLabelList"/>
    <dgm:cxn modelId="{93223958-D527-4B48-A4A0-E25B290C88FF}" type="presParOf" srcId="{73DE046A-D9A5-49C2-B62B-F46198BBB64D}" destId="{B2FF7D9A-C2E2-4BDF-8FF2-E89DFA9A7C39}" srcOrd="2" destOrd="0" presId="urn:microsoft.com/office/officeart/2018/5/layout/IconCircleLabelList"/>
    <dgm:cxn modelId="{33EFCEAB-E9B1-44D0-B84F-1B14A5EB7A95}" type="presParOf" srcId="{B2FF7D9A-C2E2-4BDF-8FF2-E89DFA9A7C39}" destId="{79AB34B1-7592-4FBE-BDF8-451A9DC2EFE9}" srcOrd="0" destOrd="0" presId="urn:microsoft.com/office/officeart/2018/5/layout/IconCircleLabelList"/>
    <dgm:cxn modelId="{7190BA0E-CBEB-4C57-81C9-198DBC219EBA}" type="presParOf" srcId="{B2FF7D9A-C2E2-4BDF-8FF2-E89DFA9A7C39}" destId="{1D4ADB9B-ACD2-47B3-B62F-D1F2C6CE7300}" srcOrd="1" destOrd="0" presId="urn:microsoft.com/office/officeart/2018/5/layout/IconCircleLabelList"/>
    <dgm:cxn modelId="{965D93FC-425B-4CB4-A416-A600E1570451}" type="presParOf" srcId="{B2FF7D9A-C2E2-4BDF-8FF2-E89DFA9A7C39}" destId="{4C46D796-1359-495C-A2BE-F45D48B9FC85}" srcOrd="2" destOrd="0" presId="urn:microsoft.com/office/officeart/2018/5/layout/IconCircleLabelList"/>
    <dgm:cxn modelId="{D72CE108-4700-4F13-A879-1AB70BA37D47}" type="presParOf" srcId="{B2FF7D9A-C2E2-4BDF-8FF2-E89DFA9A7C39}" destId="{9A110793-9775-4D36-B694-EB5ABC905522}" srcOrd="3" destOrd="0" presId="urn:microsoft.com/office/officeart/2018/5/layout/IconCircleLabelList"/>
    <dgm:cxn modelId="{13A9F7F3-204F-4C8B-8F27-7B2AE9968EB1}" type="presParOf" srcId="{73DE046A-D9A5-49C2-B62B-F46198BBB64D}" destId="{FFEEFB1E-AD37-4F3A-AF63-996926ACFFA8}" srcOrd="3" destOrd="0" presId="urn:microsoft.com/office/officeart/2018/5/layout/IconCircleLabelList"/>
    <dgm:cxn modelId="{A821EAEC-7493-4408-BAD6-540F3703016B}" type="presParOf" srcId="{73DE046A-D9A5-49C2-B62B-F46198BBB64D}" destId="{53D969D1-B2D3-496D-883B-43914E77E401}" srcOrd="4" destOrd="0" presId="urn:microsoft.com/office/officeart/2018/5/layout/IconCircleLabelList"/>
    <dgm:cxn modelId="{8ACF382B-2FB3-4B85-AEFB-017AACCC8B6D}" type="presParOf" srcId="{53D969D1-B2D3-496D-883B-43914E77E401}" destId="{F8604837-DC48-42B1-BC18-02BD22C4B24A}" srcOrd="0" destOrd="0" presId="urn:microsoft.com/office/officeart/2018/5/layout/IconCircleLabelList"/>
    <dgm:cxn modelId="{8DF5B843-B2E4-4F44-BCBB-5994F01ACF74}" type="presParOf" srcId="{53D969D1-B2D3-496D-883B-43914E77E401}" destId="{CBF5D48A-CFC2-41E7-B5C1-B82D0820CEEF}" srcOrd="1" destOrd="0" presId="urn:microsoft.com/office/officeart/2018/5/layout/IconCircleLabelList"/>
    <dgm:cxn modelId="{8E030437-BB62-43C9-BC30-460A8DC28086}" type="presParOf" srcId="{53D969D1-B2D3-496D-883B-43914E77E401}" destId="{3C1D83A0-66C3-436E-BCAF-59364BC1191D}" srcOrd="2" destOrd="0" presId="urn:microsoft.com/office/officeart/2018/5/layout/IconCircleLabelList"/>
    <dgm:cxn modelId="{675B89D8-1662-4BD3-9197-F2F633F9295C}" type="presParOf" srcId="{53D969D1-B2D3-496D-883B-43914E77E401}" destId="{F1730225-8BC6-46CA-99A1-BF4B1C4CFFD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E0ECE-29E3-4091-9D30-4BF514F2DD71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A02D8-9A1B-4168-B547-12DD10D931C3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752AEF-D252-4F42-B4E9-4535C8A136A0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The Need: Superior Safety Monitoring Tools</a:t>
          </a:r>
        </a:p>
      </dsp:txBody>
      <dsp:txXfrm>
        <a:off x="93445" y="3018902"/>
        <a:ext cx="3206250" cy="720000"/>
      </dsp:txXfrm>
    </dsp:sp>
    <dsp:sp modelId="{79AB34B1-7592-4FBE-BDF8-451A9DC2EFE9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4ADB9B-ACD2-47B3-B62F-D1F2C6CE7300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10793-9775-4D36-B694-EB5ABC905522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The Team: ISG Working Group</a:t>
          </a:r>
        </a:p>
      </dsp:txBody>
      <dsp:txXfrm>
        <a:off x="3860789" y="3018902"/>
        <a:ext cx="3206250" cy="720000"/>
      </dsp:txXfrm>
    </dsp:sp>
    <dsp:sp modelId="{F8604837-DC48-42B1-BC18-02BD22C4B24A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F5D48A-CFC2-41E7-B5C1-B82D0820CEEF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30225-8BC6-46CA-99A1-BF4B1C4CFFD7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The Product: safetyGraphics R Package </a:t>
          </a:r>
        </a:p>
      </dsp:txBody>
      <dsp:txXfrm>
        <a:off x="7628133" y="3018902"/>
        <a:ext cx="320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E0ECE-29E3-4091-9D30-4BF514F2DD71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A02D8-9A1B-4168-B547-12DD10D931C3}">
      <dsp:nvSpPr>
        <dsp:cNvPr id="0" name=""/>
        <dsp:cNvSpPr/>
      </dsp:nvSpPr>
      <dsp:spPr>
        <a:xfrm>
          <a:off x="1135477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752AEF-D252-4F42-B4E9-4535C8A136A0}">
      <dsp:nvSpPr>
        <dsp:cNvPr id="0" name=""/>
        <dsp:cNvSpPr/>
      </dsp:nvSpPr>
      <dsp:spPr>
        <a:xfrm>
          <a:off x="199171" y="3018902"/>
          <a:ext cx="327919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kern="1200" dirty="0"/>
            <a:t>The Need: Superior Safety Monitoring Tools</a:t>
          </a:r>
        </a:p>
      </dsp:txBody>
      <dsp:txXfrm>
        <a:off x="199171" y="3018902"/>
        <a:ext cx="3279192" cy="720000"/>
      </dsp:txXfrm>
    </dsp:sp>
    <dsp:sp modelId="{79AB34B1-7592-4FBE-BDF8-451A9DC2EFE9}">
      <dsp:nvSpPr>
        <dsp:cNvPr id="0" name=""/>
        <dsp:cNvSpPr/>
      </dsp:nvSpPr>
      <dsp:spPr>
        <a:xfrm>
          <a:off x="4522479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4ADB9B-ACD2-47B3-B62F-D1F2C6CE7300}">
      <dsp:nvSpPr>
        <dsp:cNvPr id="0" name=""/>
        <dsp:cNvSpPr/>
      </dsp:nvSpPr>
      <dsp:spPr>
        <a:xfrm>
          <a:off x="4939291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10793-9775-4D36-B694-EB5ABC905522}">
      <dsp:nvSpPr>
        <dsp:cNvPr id="0" name=""/>
        <dsp:cNvSpPr/>
      </dsp:nvSpPr>
      <dsp:spPr>
        <a:xfrm>
          <a:off x="3897260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</a:rPr>
            <a:t>The Team: ISG Working Group</a:t>
          </a:r>
        </a:p>
      </dsp:txBody>
      <dsp:txXfrm>
        <a:off x="3897260" y="3018902"/>
        <a:ext cx="3206250" cy="720000"/>
      </dsp:txXfrm>
    </dsp:sp>
    <dsp:sp modelId="{F8604837-DC48-42B1-BC18-02BD22C4B24A}">
      <dsp:nvSpPr>
        <dsp:cNvPr id="0" name=""/>
        <dsp:cNvSpPr/>
      </dsp:nvSpPr>
      <dsp:spPr>
        <a:xfrm>
          <a:off x="8289823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F5D48A-CFC2-41E7-B5C1-B82D0820CEEF}">
      <dsp:nvSpPr>
        <dsp:cNvPr id="0" name=""/>
        <dsp:cNvSpPr/>
      </dsp:nvSpPr>
      <dsp:spPr>
        <a:xfrm>
          <a:off x="8706635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30225-8BC6-46CA-99A1-BF4B1C4CFFD7}">
      <dsp:nvSpPr>
        <dsp:cNvPr id="0" name=""/>
        <dsp:cNvSpPr/>
      </dsp:nvSpPr>
      <dsp:spPr>
        <a:xfrm>
          <a:off x="7664604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</a:rPr>
            <a:t>The Product: </a:t>
          </a:r>
          <a:r>
            <a:rPr lang="en-US" sz="2100" kern="1200" dirty="0" err="1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</a:rPr>
            <a:t>safetyGraphics</a:t>
          </a:r>
          <a:r>
            <a:rPr lang="en-US" sz="2100" kern="1200" dirty="0">
              <a:solidFill>
                <a:schemeClr val="tx1">
                  <a:hueOff val="0"/>
                  <a:satOff val="0"/>
                  <a:lumOff val="0"/>
                  <a:alpha val="30000"/>
                </a:schemeClr>
              </a:solidFill>
            </a:rPr>
            <a:t> R Package </a:t>
          </a:r>
        </a:p>
      </dsp:txBody>
      <dsp:txXfrm>
        <a:off x="7664604" y="3018902"/>
        <a:ext cx="3206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E0ECE-29E3-4091-9D30-4BF514F2DD71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A02D8-9A1B-4168-B547-12DD10D931C3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752AEF-D252-4F42-B4E9-4535C8A136A0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The Need: Superior Safety Monitoring Tools</a:t>
          </a:r>
        </a:p>
      </dsp:txBody>
      <dsp:txXfrm>
        <a:off x="93445" y="3018902"/>
        <a:ext cx="3206250" cy="720000"/>
      </dsp:txXfrm>
    </dsp:sp>
    <dsp:sp modelId="{79AB34B1-7592-4FBE-BDF8-451A9DC2EFE9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4ADB9B-ACD2-47B3-B62F-D1F2C6CE7300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10793-9775-4D36-B694-EB5ABC905522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b="1" kern="1200" dirty="0"/>
            <a:t>The Team: ISG Working Group</a:t>
          </a:r>
        </a:p>
      </dsp:txBody>
      <dsp:txXfrm>
        <a:off x="3860789" y="3018902"/>
        <a:ext cx="3206250" cy="720000"/>
      </dsp:txXfrm>
    </dsp:sp>
    <dsp:sp modelId="{F8604837-DC48-42B1-BC18-02BD22C4B24A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F5D48A-CFC2-41E7-B5C1-B82D0820CEEF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30225-8BC6-46CA-99A1-BF4B1C4CFFD7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The Product: </a:t>
          </a:r>
          <a:r>
            <a:rPr lang="en-US" sz="2100" kern="1200" dirty="0" err="1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safetyGraphics</a:t>
          </a:r>
          <a:r>
            <a:rPr lang="en-US" sz="2100" kern="1200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 R Package </a:t>
          </a:r>
        </a:p>
      </dsp:txBody>
      <dsp:txXfrm>
        <a:off x="7628133" y="3018902"/>
        <a:ext cx="3206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E0ECE-29E3-4091-9D30-4BF514F2DD71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5A02D8-9A1B-4168-B547-12DD10D931C3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752AEF-D252-4F42-B4E9-4535C8A136A0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The Need: Superior Safety Monitoring Tools</a:t>
          </a:r>
        </a:p>
      </dsp:txBody>
      <dsp:txXfrm>
        <a:off x="93445" y="3018902"/>
        <a:ext cx="3206250" cy="720000"/>
      </dsp:txXfrm>
    </dsp:sp>
    <dsp:sp modelId="{79AB34B1-7592-4FBE-BDF8-451A9DC2EFE9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4ADB9B-ACD2-47B3-B62F-D1F2C6CE7300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10793-9775-4D36-B694-EB5ABC905522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>
              <a:solidFill>
                <a:schemeClr val="tx1">
                  <a:hueOff val="0"/>
                  <a:satOff val="0"/>
                  <a:lumOff val="0"/>
                  <a:alpha val="50000"/>
                </a:schemeClr>
              </a:solidFill>
            </a:rPr>
            <a:t>The Team: ISG Working Group</a:t>
          </a:r>
        </a:p>
      </dsp:txBody>
      <dsp:txXfrm>
        <a:off x="3860789" y="3018902"/>
        <a:ext cx="3206250" cy="720000"/>
      </dsp:txXfrm>
    </dsp:sp>
    <dsp:sp modelId="{F8604837-DC48-42B1-BC18-02BD22C4B24A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F5D48A-CFC2-41E7-B5C1-B82D0820CEEF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30225-8BC6-46CA-99A1-BF4B1C4CFFD7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kern="1200" dirty="0"/>
            <a:t>The Product: </a:t>
          </a:r>
          <a:r>
            <a:rPr lang="en-US" sz="2000" b="1" kern="1200" dirty="0" err="1"/>
            <a:t>safetyGraphics</a:t>
          </a:r>
          <a:r>
            <a:rPr lang="en-US" sz="2000" b="1" kern="1200" dirty="0"/>
            <a:t> R Package </a:t>
          </a:r>
        </a:p>
      </dsp:txBody>
      <dsp:txXfrm>
        <a:off x="7628133" y="3018902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803B6-C304-6645-9104-104C82AE6025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BAAE8A-0296-1044-98D3-FD4B9DEE8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4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AAE8A-0296-1044-98D3-FD4B9DEE84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25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AAE8A-0296-1044-98D3-FD4B9DEE84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15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AAE8A-0296-1044-98D3-FD4B9DEE84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7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186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AAE8A-0296-1044-98D3-FD4B9DEE84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21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AAE8A-0296-1044-98D3-FD4B9DEE84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472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AAE8A-0296-1044-98D3-FD4B9DEE84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55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AAE8A-0296-1044-98D3-FD4B9DEE84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858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time??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AAE8A-0296-1044-98D3-FD4B9DEE84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39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AAE8A-0296-1044-98D3-FD4B9DEE84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67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AAE8A-0296-1044-98D3-FD4B9DEE84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50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AAE8A-0296-1044-98D3-FD4B9DEE84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95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AAE8A-0296-1044-98D3-FD4B9DEE84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14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AAE8A-0296-1044-98D3-FD4B9DEE84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07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Public-Private Partnership (PPP)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AAE8A-0296-1044-98D3-FD4B9DEE84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46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AAE8A-0296-1044-98D3-FD4B9DEE84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28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AAE8A-0296-1044-98D3-FD4B9DEE84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0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F37AF-AB1D-F34E-89CB-2FDEC513A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F5F68-AC1E-1E48-A893-56DBEFC83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C56D8-636C-3748-96BB-7F1109589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F8E29-9625-0A4E-BDA1-D96D92009C66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D7E52-2304-D24B-B0D8-62E6D2C3B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08E76-F984-1548-B065-68A7E4424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A3E57-8986-1449-8F14-B17994137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08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C7BD6-4219-F84B-B856-37D9AC4F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FCADA-F463-0E47-8468-F00299ABB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0F152-1CD9-4D44-9951-99B01CCBE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F8E29-9625-0A4E-BDA1-D96D92009C66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0DB1A-BE47-0945-8E41-7EDC90E57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36390-73C0-0642-AF1B-AF7BD6D2B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A3E57-8986-1449-8F14-B17994137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57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99C878-20A1-9A4D-9BB2-063F5A3763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3BC22A-B632-224D-98A6-92B680B98E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911A9-4186-6647-90CF-8E42AF505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F8E29-9625-0A4E-BDA1-D96D92009C66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37550-5B63-5447-B5CC-D5CDAD161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4D97A-6E5E-AB4C-BF87-024678AAC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A3E57-8986-1449-8F14-B17994137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51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Key Comparis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49406C-54AA-BB4A-A894-DCE9A23B31DE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036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Proxima Nova Regular" panose="0200050603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76D08-DDAD-E54A-B358-69F6739D98F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95300" y="1189899"/>
            <a:ext cx="5081891" cy="4351338"/>
          </a:xfrm>
          <a:ln>
            <a:noFill/>
          </a:ln>
        </p:spPr>
        <p:txBody>
          <a:bodyPr anchor="ctr">
            <a:normAutofit/>
          </a:bodyPr>
          <a:lstStyle>
            <a:lvl1pPr algn="l">
              <a:lnSpc>
                <a:spcPct val="80000"/>
              </a:lnSpc>
              <a:defRPr sz="3200" b="1" i="0">
                <a:ln>
                  <a:noFill/>
                </a:ln>
                <a:solidFill>
                  <a:schemeClr val="bg1"/>
                </a:solidFill>
                <a:latin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F86E1D-B041-3D46-9EA6-1DD6635C61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5651" y="6408817"/>
            <a:ext cx="206592" cy="275456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11BB367-3720-D040-9568-E85258049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307014" y="6400799"/>
            <a:ext cx="745915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BEAA09E-D67E-864E-8466-C38E88600C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33D9061-B4C8-E14D-8CCD-998F2E9D900D}"/>
              </a:ext>
            </a:extLst>
          </p:cNvPr>
          <p:cNvSpPr txBox="1">
            <a:spLocks/>
          </p:cNvSpPr>
          <p:nvPr userDrawn="1"/>
        </p:nvSpPr>
        <p:spPr>
          <a:xfrm>
            <a:off x="7803493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>
                <a:latin typeface="Trebuchet MS" panose="020B0703020202090204" pitchFamily="34" charset="0"/>
              </a:rPr>
              <a:t>Confidential – Internal Use Only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89A7CD5-599F-5647-A261-6F4FC4C7C71D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531428" y="1189899"/>
            <a:ext cx="5141763" cy="4351338"/>
          </a:xfrm>
        </p:spPr>
        <p:txBody>
          <a:bodyPr anchor="ctr">
            <a:normAutofit/>
          </a:bodyPr>
          <a:lstStyle>
            <a:lvl1pPr algn="l">
              <a:lnSpc>
                <a:spcPct val="80000"/>
              </a:lnSpc>
              <a:defRPr sz="3200" b="0" i="0">
                <a:solidFill>
                  <a:schemeClr val="accent1"/>
                </a:solidFill>
                <a:latin typeface="Trebuchet MS" panose="020B0703020202090204" pitchFamily="34" charset="0"/>
                <a:cs typeface="Trebuchet MS" panose="020B070302020209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9462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E8476-3010-1A4D-8DF3-060564B3D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2DEF4-EE59-7446-8521-C0432A202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70EE7-AE7D-1646-9862-9522A581A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F8E29-9625-0A4E-BDA1-D96D92009C66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2CBAE-9945-0B4C-A436-7C447710E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6EE5B-6745-6648-ACFB-9118F1397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A3E57-8986-1449-8F14-B17994137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85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0DF7D-6FA0-A54C-BB6A-C489FA2C9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882D5-450A-2B4A-939D-E9A1B99B9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ADFD3-9CA0-8D48-86E4-ED8C4717A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F8E29-9625-0A4E-BDA1-D96D92009C66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50D1A-CBC7-ED44-B623-3AF8BBC3B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AF7C7-27AE-F64A-8D37-2200B8F9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A3E57-8986-1449-8F14-B17994137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91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CF63-0E8F-ED4B-A2F6-0275699B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0CAA0-6B97-484C-94DB-7CE9AFA6B1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9E779F-9633-D14C-BC47-98D8310BA6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874F9-AB1A-7B42-A14F-19A1E9DA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F8E29-9625-0A4E-BDA1-D96D92009C66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136F48-014F-C64A-8A4E-0D5D02605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7FB69-07C1-CF45-B310-F0A3AE2F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A3E57-8986-1449-8F14-B17994137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57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08A7-4093-0946-8DCA-389B1AA8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96683-49AA-7149-AA05-00A0F6A8F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ADC78C-F68D-574E-8847-BB35F9A3EB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BD4643-FA0D-A144-9352-A2A320A086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0AB23A-A716-8D4F-8BBE-BAF6FE65B8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D2DFBF-1B17-5B4C-8860-4666E03BC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F8E29-9625-0A4E-BDA1-D96D92009C66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F11878-77C0-E94C-B2B4-5FB7FCE11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F88365-2705-C14D-9DBD-369A16F25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A3E57-8986-1449-8F14-B17994137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60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64E63-8BE2-3A4B-A45B-FD17BF8D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EBF521-94B9-2246-BA6F-84C2F7A86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F8E29-9625-0A4E-BDA1-D96D92009C66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9F0961-5F5D-BF47-A6EA-3C175D4E2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6BBB2C-D7C8-FF43-99BD-8B262049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A3E57-8986-1449-8F14-B17994137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02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0E39EE-4FBF-6648-B57C-41E1CEE90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F8E29-9625-0A4E-BDA1-D96D92009C66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FC187D-CF35-3F48-A777-624826671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0EBD1-3C0F-064D-A505-3BBC08C6C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A3E57-8986-1449-8F14-B17994137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75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3B73C-7557-B845-A0CC-70499B55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90A32-0D1C-4D4F-8FA3-935720D95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26A3C4-09F1-C349-B448-41DDD8E32D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D5486-9836-7F42-85FC-C6E1E2D1E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F8E29-9625-0A4E-BDA1-D96D92009C66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9EF86-3B88-C542-9859-0DC7F377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CA0C0-7908-EC46-BCA7-2C849205A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A3E57-8986-1449-8F14-B17994137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40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22BB4-C50D-B248-83AF-619B67E98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5535CE-CBB6-DD44-A702-016156360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34608-194B-DA4F-8B86-A937F8472E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44AB85-F756-274E-8A8D-39BB57ED6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F8E29-9625-0A4E-BDA1-D96D92009C66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52355-B0D2-AC4E-A032-F67EB0A8F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0E4E0-FEBC-9D49-9504-6817D1B16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A3E57-8986-1449-8F14-B17994137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73F43-4CAC-F349-9569-0D618AECB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F42F6-CC41-AC4E-B57C-1E9FCFEEB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2B7E6-C9DA-DB43-B8DF-A748F17DBF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F8E29-9625-0A4E-BDA1-D96D92009C66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2B175-E0A9-C841-A152-7799BD693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E3E04-9441-AA48-8817-BA8E847BE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A3E57-8986-1449-8F14-B17994137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3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safetyGraphic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hyperlink" Target="https://becca-krouse.shinyapps.io/safetyGraphicsApp/" TargetMode="External"/><Relationship Id="rId4" Type="http://schemas.openxmlformats.org/officeDocument/2006/relationships/hyperlink" Target="https://github.com/SafetyGraphics/safetyGraphic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s://github.com/SafetyGraphic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svg"/><Relationship Id="rId3" Type="http://schemas.openxmlformats.org/officeDocument/2006/relationships/image" Target="../media/image38.png"/><Relationship Id="rId21" Type="http://schemas.openxmlformats.org/officeDocument/2006/relationships/image" Target="../media/image54.png"/><Relationship Id="rId7" Type="http://schemas.openxmlformats.org/officeDocument/2006/relationships/image" Target="../media/image32.svg"/><Relationship Id="rId12" Type="http://schemas.openxmlformats.org/officeDocument/2006/relationships/image" Target="../media/image45.png"/><Relationship Id="rId17" Type="http://schemas.openxmlformats.org/officeDocument/2006/relationships/image" Target="../media/image50.jpeg"/><Relationship Id="rId25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9.svg"/><Relationship Id="rId20" Type="http://schemas.openxmlformats.org/officeDocument/2006/relationships/image" Target="../media/image5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44.png"/><Relationship Id="rId24" Type="http://schemas.openxmlformats.org/officeDocument/2006/relationships/image" Target="../media/image57.svg"/><Relationship Id="rId5" Type="http://schemas.openxmlformats.org/officeDocument/2006/relationships/image" Target="../media/image40.sv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8.sv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svg"/><Relationship Id="rId27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tygraphics.github.io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hyperlink" Target="http://safetygraphics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e/1FAIpQLSd4wkSfaajuj3iaVHirqj8L05S3yH7GVGwopufWRMmjif4IDg/viewform?usp=sf_lin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rhoinc.github.io/data-library/data/clinical-trials/sdtm/ae.csv" TargetMode="Externa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13" Type="http://schemas.openxmlformats.org/officeDocument/2006/relationships/image" Target="../media/image19.tiff"/><Relationship Id="rId18" Type="http://schemas.openxmlformats.org/officeDocument/2006/relationships/image" Target="../media/image24.tiff"/><Relationship Id="rId3" Type="http://schemas.openxmlformats.org/officeDocument/2006/relationships/image" Target="../media/image3.png"/><Relationship Id="rId21" Type="http://schemas.openxmlformats.org/officeDocument/2006/relationships/image" Target="../media/image26.jpeg"/><Relationship Id="rId7" Type="http://schemas.openxmlformats.org/officeDocument/2006/relationships/image" Target="../media/image13.png"/><Relationship Id="rId12" Type="http://schemas.openxmlformats.org/officeDocument/2006/relationships/image" Target="../media/image18.tiff"/><Relationship Id="rId17" Type="http://schemas.openxmlformats.org/officeDocument/2006/relationships/image" Target="../media/image23.tif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.tiff"/><Relationship Id="rId20" Type="http://schemas.openxmlformats.org/officeDocument/2006/relationships/hyperlink" Target="https://safetygraphics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11" Type="http://schemas.openxmlformats.org/officeDocument/2006/relationships/image" Target="../media/image17.tiff"/><Relationship Id="rId24" Type="http://schemas.openxmlformats.org/officeDocument/2006/relationships/image" Target="../media/image27.tiff"/><Relationship Id="rId5" Type="http://schemas.openxmlformats.org/officeDocument/2006/relationships/image" Target="../media/image11.tiff"/><Relationship Id="rId15" Type="http://schemas.openxmlformats.org/officeDocument/2006/relationships/image" Target="../media/image21.tiff"/><Relationship Id="rId23" Type="http://schemas.openxmlformats.org/officeDocument/2006/relationships/image" Target="../media/image6.svg"/><Relationship Id="rId10" Type="http://schemas.openxmlformats.org/officeDocument/2006/relationships/image" Target="../media/image16.tiff"/><Relationship Id="rId19" Type="http://schemas.openxmlformats.org/officeDocument/2006/relationships/image" Target="../media/image25.tiff"/><Relationship Id="rId4" Type="http://schemas.openxmlformats.org/officeDocument/2006/relationships/image" Target="../media/image4.svg"/><Relationship Id="rId9" Type="http://schemas.openxmlformats.org/officeDocument/2006/relationships/image" Target="../media/image15.tiff"/><Relationship Id="rId14" Type="http://schemas.openxmlformats.org/officeDocument/2006/relationships/image" Target="../media/image20.tiff"/><Relationship Id="rId2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6.sv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65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05A38E-B6E2-B146-93B8-B834B4A7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Safety Graphics: </a:t>
            </a:r>
            <a:b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Cross-industry Collaboration to Improve Patient Safety using Open-Source Tools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A53825-74DD-444D-9807-389CB91024B6}"/>
              </a:ext>
            </a:extLst>
          </p:cNvPr>
          <p:cNvSpPr/>
          <p:nvPr/>
        </p:nvSpPr>
        <p:spPr>
          <a:xfrm>
            <a:off x="1144923" y="2405894"/>
            <a:ext cx="5315189" cy="3535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/>
              <a:t>Links</a:t>
            </a:r>
            <a:r>
              <a:rPr lang="en-US" sz="2000"/>
              <a:t>: </a:t>
            </a:r>
            <a:r>
              <a:rPr lang="en-US" sz="2000">
                <a:hlinkClick r:id="rId3"/>
              </a:rPr>
              <a:t>CRAN</a:t>
            </a:r>
            <a:r>
              <a:rPr lang="en-US" sz="2000"/>
              <a:t> | </a:t>
            </a:r>
            <a:r>
              <a:rPr lang="en-US" sz="2000">
                <a:hlinkClick r:id="rId4"/>
              </a:rPr>
              <a:t>GitHub</a:t>
            </a:r>
            <a:r>
              <a:rPr lang="en-US" sz="2000"/>
              <a:t> | </a:t>
            </a:r>
            <a:r>
              <a:rPr lang="en-US" sz="2000">
                <a:hlinkClick r:id="rId5"/>
              </a:rPr>
              <a:t>Demo</a:t>
            </a:r>
            <a:endParaRPr lang="en-US" sz="2000"/>
          </a:p>
        </p:txBody>
      </p:sp>
      <p:sp>
        <p:nvSpPr>
          <p:cNvPr id="79" name="Rectangle 67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69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71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73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ACD0A-B026-E949-99F3-940754523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5967" y="1027248"/>
            <a:ext cx="4170530" cy="483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7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263">
        <p:fade/>
      </p:transition>
    </mc:Choice>
    <mc:Fallback xmlns="">
      <p:transition spd="med" advTm="14263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FB26A-BF94-40A0-852B-DB470F62B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Open and Transparent Online Collaboration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DC8BF1-B975-47BF-919B-28A7932C1FB4}"/>
              </a:ext>
            </a:extLst>
          </p:cNvPr>
          <p:cNvSpPr/>
          <p:nvPr/>
        </p:nvSpPr>
        <p:spPr>
          <a:xfrm>
            <a:off x="177998" y="5538338"/>
            <a:ext cx="1201423" cy="1175457"/>
          </a:xfrm>
          <a:prstGeom prst="ellipse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F2B0ADB-DE98-41FD-BF2C-2ADF0CBC2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215" y="1763634"/>
            <a:ext cx="6927273" cy="423428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We use a public GitHub site for: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Source Code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Version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Testing/QC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Issue tracking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Release Tracking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Discussion boards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Meeting Minutes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Project Management (Kanban boards,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Web-site hosting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Continuous Integration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AC2CD1-CB2F-4B05-BDAB-68357C66E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149" y="1332690"/>
            <a:ext cx="3779125" cy="47623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C10BE3-02A5-4D54-A8FD-852AC2F8CF48}"/>
              </a:ext>
            </a:extLst>
          </p:cNvPr>
          <p:cNvSpPr/>
          <p:nvPr/>
        </p:nvSpPr>
        <p:spPr>
          <a:xfrm>
            <a:off x="7821135" y="6050968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https://github.com/SafetyGraphics</a:t>
            </a:r>
            <a:endParaRPr lang="en-US" dirty="0"/>
          </a:p>
        </p:txBody>
      </p:sp>
      <p:sp>
        <p:nvSpPr>
          <p:cNvPr id="19" name="Rectangle 18" descr="Group of People">
            <a:extLst>
              <a:ext uri="{FF2B5EF4-FFF2-40B4-BE49-F238E27FC236}">
                <a16:creationId xmlns:a16="http://schemas.microsoft.com/office/drawing/2014/main" id="{0337E766-D099-4EAC-B161-07F2BE82E538}"/>
              </a:ext>
            </a:extLst>
          </p:cNvPr>
          <p:cNvSpPr/>
          <p:nvPr/>
        </p:nvSpPr>
        <p:spPr>
          <a:xfrm>
            <a:off x="419700" y="5725235"/>
            <a:ext cx="707329" cy="741372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53741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FB26A-BF94-40A0-852B-DB470F62B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20" name="Content Placeholder 4">
            <a:extLst>
              <a:ext uri="{FF2B5EF4-FFF2-40B4-BE49-F238E27FC236}">
                <a16:creationId xmlns:a16="http://schemas.microsoft.com/office/drawing/2014/main" id="{D19AD9E8-4A5F-85CD-6B10-E279264FD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445847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4143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FB26A-BF94-40A0-852B-DB470F62B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27774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SafetyGraphics</a:t>
            </a:r>
            <a:r>
              <a:rPr lang="en-US" sz="4000" dirty="0">
                <a:solidFill>
                  <a:srgbClr val="FFFFFF"/>
                </a:solidFill>
              </a:rPr>
              <a:t> Components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22A3F-A917-44B9-8F37-6F423E933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545" y="5243625"/>
            <a:ext cx="2332741" cy="135596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24C0740-1D2B-4968-B6A4-3191ABC9D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4FD4C9A-A48D-894E-B229-7E62E29E9615}" type="slidenum">
              <a:rPr lang="en-US" smtClean="0"/>
              <a:t>12</a:t>
            </a:fld>
            <a:endParaRPr lang="en-US"/>
          </a:p>
        </p:txBody>
      </p:sp>
      <p:pic>
        <p:nvPicPr>
          <p:cNvPr id="11" name="Graphic 10" descr="Table outline">
            <a:extLst>
              <a:ext uri="{FF2B5EF4-FFF2-40B4-BE49-F238E27FC236}">
                <a16:creationId xmlns:a16="http://schemas.microsoft.com/office/drawing/2014/main" id="{211EEC1A-7239-4FB4-A3D3-3C6924D36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347" y="1909718"/>
            <a:ext cx="1406342" cy="1406342"/>
          </a:xfrm>
          <a:prstGeom prst="rect">
            <a:avLst/>
          </a:prstGeom>
        </p:spPr>
      </p:pic>
      <p:pic>
        <p:nvPicPr>
          <p:cNvPr id="12" name="Graphic 11" descr="Web design with solid fill">
            <a:extLst>
              <a:ext uri="{FF2B5EF4-FFF2-40B4-BE49-F238E27FC236}">
                <a16:creationId xmlns:a16="http://schemas.microsoft.com/office/drawing/2014/main" id="{25DFB51B-2705-47CC-9022-C21C36B611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56499" y="1910636"/>
            <a:ext cx="2395537" cy="23955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594FE2-3218-4ECC-A3E0-DD6A8F663EF5}"/>
              </a:ext>
            </a:extLst>
          </p:cNvPr>
          <p:cNvSpPr txBox="1"/>
          <p:nvPr/>
        </p:nvSpPr>
        <p:spPr>
          <a:xfrm>
            <a:off x="923516" y="177799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8154F4-D84F-4BED-968F-0122586128CD}"/>
              </a:ext>
            </a:extLst>
          </p:cNvPr>
          <p:cNvSpPr txBox="1"/>
          <p:nvPr/>
        </p:nvSpPr>
        <p:spPr>
          <a:xfrm>
            <a:off x="9556499" y="1925277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Interactive Graphics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396373-E2C8-40FE-8427-33E203782444}"/>
              </a:ext>
            </a:extLst>
          </p:cNvPr>
          <p:cNvSpPr/>
          <p:nvPr/>
        </p:nvSpPr>
        <p:spPr>
          <a:xfrm>
            <a:off x="3853874" y="1073977"/>
            <a:ext cx="4815957" cy="56864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FEBA6F4-B395-475B-BA5D-3AF9E64AAE79}"/>
              </a:ext>
            </a:extLst>
          </p:cNvPr>
          <p:cNvCxnSpPr>
            <a:cxnSpLocks/>
          </p:cNvCxnSpPr>
          <p:nvPr/>
        </p:nvCxnSpPr>
        <p:spPr>
          <a:xfrm>
            <a:off x="3205446" y="2254526"/>
            <a:ext cx="538163" cy="1905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53BA64-C7BE-4F11-814D-FA331211C416}"/>
              </a:ext>
            </a:extLst>
          </p:cNvPr>
          <p:cNvCxnSpPr>
            <a:cxnSpLocks/>
          </p:cNvCxnSpPr>
          <p:nvPr/>
        </p:nvCxnSpPr>
        <p:spPr>
          <a:xfrm>
            <a:off x="8826345" y="3159887"/>
            <a:ext cx="803014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099E72C-7872-49DF-B2F7-D3AD94F0E5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1615" y="3880429"/>
            <a:ext cx="2286000" cy="1337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E66CEC-0627-4E36-BE2B-BF8F929DD2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5748" y="5243863"/>
            <a:ext cx="2282797" cy="13428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8AB2F5-B069-496B-9A56-A4AC95A4C8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3152" y="1135693"/>
            <a:ext cx="2286000" cy="1328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AD5B36-3226-469D-9B4B-970437FBD5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7335" y="2511466"/>
            <a:ext cx="2286000" cy="13258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396005-29E7-4DAD-9D9B-F13F6F7679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98771" y="1129080"/>
            <a:ext cx="2286000" cy="13420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7BCD7A-25FD-4D65-A42B-B6F2B40F69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66030" y="3885709"/>
            <a:ext cx="2286000" cy="1324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C48691-0D72-48DE-AC01-E63CEB9398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98771" y="2505492"/>
            <a:ext cx="2286000" cy="1325875"/>
          </a:xfrm>
          <a:prstGeom prst="rect">
            <a:avLst/>
          </a:prstGeom>
        </p:spPr>
      </p:pic>
      <p:pic>
        <p:nvPicPr>
          <p:cNvPr id="30" name="Graphic 29" descr="Single gear with solid fill">
            <a:extLst>
              <a:ext uri="{FF2B5EF4-FFF2-40B4-BE49-F238E27FC236}">
                <a16:creationId xmlns:a16="http://schemas.microsoft.com/office/drawing/2014/main" id="{4822C5BA-92BC-4E7E-A6FD-C258BD35F75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68435" y="6035171"/>
            <a:ext cx="993754" cy="993754"/>
          </a:xfrm>
          <a:prstGeom prst="rect">
            <a:avLst/>
          </a:prstGeom>
        </p:spPr>
      </p:pic>
      <p:pic>
        <p:nvPicPr>
          <p:cNvPr id="31" name="Picture 2" descr="R, project, official, logo Free Icon of Vector Logo">
            <a:extLst>
              <a:ext uri="{FF2B5EF4-FFF2-40B4-BE49-F238E27FC236}">
                <a16:creationId xmlns:a16="http://schemas.microsoft.com/office/drawing/2014/main" id="{0CF0AD3E-CC04-4E86-BD5F-CE4AF78F6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80791" y="3567692"/>
            <a:ext cx="770332" cy="59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ntroduction to Shiny">
            <a:extLst>
              <a:ext uri="{FF2B5EF4-FFF2-40B4-BE49-F238E27FC236}">
                <a16:creationId xmlns:a16="http://schemas.microsoft.com/office/drawing/2014/main" id="{E9AD50CC-6D42-4811-A385-26D3E6E24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11054" y="4648875"/>
            <a:ext cx="1371600" cy="159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AEE984-C43B-4DDF-85DD-595110308AD7}"/>
              </a:ext>
            </a:extLst>
          </p:cNvPr>
          <p:cNvCxnSpPr>
            <a:cxnSpLocks/>
          </p:cNvCxnSpPr>
          <p:nvPr/>
        </p:nvCxnSpPr>
        <p:spPr>
          <a:xfrm>
            <a:off x="8935328" y="5442989"/>
            <a:ext cx="803014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54DC67-3623-4B3B-A27F-83A52FB085BD}"/>
              </a:ext>
            </a:extLst>
          </p:cNvPr>
          <p:cNvCxnSpPr>
            <a:cxnSpLocks/>
          </p:cNvCxnSpPr>
          <p:nvPr/>
        </p:nvCxnSpPr>
        <p:spPr>
          <a:xfrm>
            <a:off x="3055878" y="6167330"/>
            <a:ext cx="538163" cy="1905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5" name="Graphic 34" descr="Single gear with solid fill">
            <a:extLst>
              <a:ext uri="{FF2B5EF4-FFF2-40B4-BE49-F238E27FC236}">
                <a16:creationId xmlns:a16="http://schemas.microsoft.com/office/drawing/2014/main" id="{324F7556-5229-4A29-8DAB-5DDAF8A5B91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48902" y="5605819"/>
            <a:ext cx="993754" cy="993754"/>
          </a:xfrm>
          <a:prstGeom prst="rect">
            <a:avLst/>
          </a:prstGeom>
        </p:spPr>
      </p:pic>
      <p:pic>
        <p:nvPicPr>
          <p:cNvPr id="36" name="Graphic 35" descr="Upward trend with solid fill">
            <a:extLst>
              <a:ext uri="{FF2B5EF4-FFF2-40B4-BE49-F238E27FC236}">
                <a16:creationId xmlns:a16="http://schemas.microsoft.com/office/drawing/2014/main" id="{3573AC1E-DFC4-4D17-BADC-CED89D9FDDF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640717" y="4258681"/>
            <a:ext cx="1013793" cy="1013793"/>
          </a:xfrm>
          <a:prstGeom prst="rect">
            <a:avLst/>
          </a:prstGeom>
        </p:spPr>
      </p:pic>
      <p:pic>
        <p:nvPicPr>
          <p:cNvPr id="37" name="Graphic 36" descr="Upward trend outline">
            <a:extLst>
              <a:ext uri="{FF2B5EF4-FFF2-40B4-BE49-F238E27FC236}">
                <a16:creationId xmlns:a16="http://schemas.microsoft.com/office/drawing/2014/main" id="{17B44333-D489-4ED7-A426-FD5A2EBAC1B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43843" y="3460265"/>
            <a:ext cx="1023367" cy="1023367"/>
          </a:xfrm>
          <a:prstGeom prst="rect">
            <a:avLst/>
          </a:prstGeom>
        </p:spPr>
      </p:pic>
      <p:pic>
        <p:nvPicPr>
          <p:cNvPr id="39" name="Graphic 38" descr="Bar graph with downward trend outline">
            <a:extLst>
              <a:ext uri="{FF2B5EF4-FFF2-40B4-BE49-F238E27FC236}">
                <a16:creationId xmlns:a16="http://schemas.microsoft.com/office/drawing/2014/main" id="{999B1C5D-C384-4FE7-BD44-DC02E4C620F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803429" y="3427441"/>
            <a:ext cx="1107205" cy="1107205"/>
          </a:xfrm>
          <a:prstGeom prst="rect">
            <a:avLst/>
          </a:prstGeom>
        </p:spPr>
      </p:pic>
      <p:pic>
        <p:nvPicPr>
          <p:cNvPr id="41" name="Graphic 40" descr="Table outline">
            <a:extLst>
              <a:ext uri="{FF2B5EF4-FFF2-40B4-BE49-F238E27FC236}">
                <a16:creationId xmlns:a16="http://schemas.microsoft.com/office/drawing/2014/main" id="{8B3D2F6A-0CED-4993-99D4-AF2208837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563" y="4227423"/>
            <a:ext cx="1148874" cy="1148874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D120D90-3918-4518-8CCA-2F48C1281656}"/>
              </a:ext>
            </a:extLst>
          </p:cNvPr>
          <p:cNvCxnSpPr>
            <a:cxnSpLocks/>
          </p:cNvCxnSpPr>
          <p:nvPr/>
        </p:nvCxnSpPr>
        <p:spPr>
          <a:xfrm>
            <a:off x="3133993" y="3805429"/>
            <a:ext cx="538163" cy="1905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8B364E4-4751-4EFA-A320-EAA7823B49CB}"/>
              </a:ext>
            </a:extLst>
          </p:cNvPr>
          <p:cNvSpPr txBox="1"/>
          <p:nvPr/>
        </p:nvSpPr>
        <p:spPr>
          <a:xfrm>
            <a:off x="1391065" y="319313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Charts</a:t>
            </a:r>
          </a:p>
        </p:txBody>
      </p:sp>
      <p:pic>
        <p:nvPicPr>
          <p:cNvPr id="47" name="Graphic 46" descr="Map with pin with solid fill">
            <a:extLst>
              <a:ext uri="{FF2B5EF4-FFF2-40B4-BE49-F238E27FC236}">
                <a16:creationId xmlns:a16="http://schemas.microsoft.com/office/drawing/2014/main" id="{33E1B72F-909F-4FA6-ACDF-9BDEDDBB859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583721" y="5483126"/>
            <a:ext cx="1240404" cy="124040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A94B84B-364F-474F-97DB-A73B3AE5D5F1}"/>
              </a:ext>
            </a:extLst>
          </p:cNvPr>
          <p:cNvSpPr txBox="1"/>
          <p:nvPr/>
        </p:nvSpPr>
        <p:spPr>
          <a:xfrm>
            <a:off x="1270764" y="5282732"/>
            <a:ext cx="2152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Metadata + Mapping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332136B-52E6-4363-A5C8-9879DA00CDAA}"/>
              </a:ext>
            </a:extLst>
          </p:cNvPr>
          <p:cNvSpPr/>
          <p:nvPr/>
        </p:nvSpPr>
        <p:spPr>
          <a:xfrm>
            <a:off x="177998" y="5538338"/>
            <a:ext cx="1201423" cy="1175457"/>
          </a:xfrm>
          <a:prstGeom prst="ellipse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0" name="Rectangle 49" descr="Box">
            <a:extLst>
              <a:ext uri="{FF2B5EF4-FFF2-40B4-BE49-F238E27FC236}">
                <a16:creationId xmlns:a16="http://schemas.microsoft.com/office/drawing/2014/main" id="{1487C101-F2B6-434E-8FE8-93A6BB2A9FED}"/>
              </a:ext>
            </a:extLst>
          </p:cNvPr>
          <p:cNvSpPr/>
          <p:nvPr/>
        </p:nvSpPr>
        <p:spPr>
          <a:xfrm>
            <a:off x="349695" y="5686893"/>
            <a:ext cx="869505" cy="896788"/>
          </a:xfrm>
          <a:prstGeom prst="rect">
            <a:avLst/>
          </a:prstGeom>
          <a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4" name="Graphic 53" descr="Table outline">
            <a:extLst>
              <a:ext uri="{FF2B5EF4-FFF2-40B4-BE49-F238E27FC236}">
                <a16:creationId xmlns:a16="http://schemas.microsoft.com/office/drawing/2014/main" id="{9AC5F1A1-39CF-4F96-8D8C-F69B310E9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6249" y="1891233"/>
            <a:ext cx="1406342" cy="14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18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ED556C8-1C63-451C-A496-7CF0A84BD7D0}"/>
              </a:ext>
            </a:extLst>
          </p:cNvPr>
          <p:cNvSpPr/>
          <p:nvPr/>
        </p:nvSpPr>
        <p:spPr>
          <a:xfrm>
            <a:off x="0" y="0"/>
            <a:ext cx="12192000" cy="9753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B94B4E-9DDE-1744-B863-9E8D536756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2440" y="1202275"/>
            <a:ext cx="5763065" cy="4351338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b="0" dirty="0">
                <a:latin typeface="+mn-lt"/>
              </a:rPr>
              <a:t>Use R For Data Load/Config</a:t>
            </a:r>
          </a:p>
          <a:p>
            <a:pPr marL="457200" indent="-457200">
              <a:buFontTx/>
              <a:buChar char="-"/>
            </a:pPr>
            <a:r>
              <a:rPr lang="en-US" b="0" dirty="0">
                <a:latin typeface="+mn-lt"/>
              </a:rPr>
              <a:t>Shared Data and Settings</a:t>
            </a:r>
          </a:p>
          <a:p>
            <a:pPr marL="457200" indent="-457200">
              <a:buFontTx/>
              <a:buChar char="-"/>
            </a:pPr>
            <a:r>
              <a:rPr lang="en-US" b="0" dirty="0">
                <a:latin typeface="+mn-lt"/>
              </a:rPr>
              <a:t>Flexible data standards</a:t>
            </a:r>
          </a:p>
          <a:p>
            <a:pPr marL="457200" indent="-457200">
              <a:buFontTx/>
              <a:buChar char="-"/>
            </a:pPr>
            <a:r>
              <a:rPr lang="en-US" b="0" dirty="0">
                <a:latin typeface="+mn-lt"/>
              </a:rPr>
              <a:t>Modular Shiny Framework</a:t>
            </a:r>
          </a:p>
          <a:p>
            <a:pPr marL="457200" indent="-457200">
              <a:buFontTx/>
              <a:buChar char="-"/>
            </a:pPr>
            <a:r>
              <a:rPr lang="en-US" b="0" dirty="0">
                <a:latin typeface="+mn-lt"/>
              </a:rPr>
              <a:t>Exported HTML Reports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625880-6496-C748-8F70-250A375FA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AA09E-D67E-864E-8466-C38E88600C4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40208D-D945-874A-9922-0549381601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385560" y="1322228"/>
            <a:ext cx="5806440" cy="4351338"/>
          </a:xfrm>
        </p:spPr>
        <p:txBody>
          <a:bodyPr/>
          <a:lstStyle/>
          <a:p>
            <a:endParaRPr lang="en-US" b="1" u="sng" dirty="0">
              <a:latin typeface="+mn-lt"/>
            </a:endParaRPr>
          </a:p>
          <a:p>
            <a:pPr>
              <a:buFontTx/>
              <a:buChar char="-"/>
            </a:pPr>
            <a:r>
              <a:rPr lang="en-US" dirty="0">
                <a:latin typeface="+mn-lt"/>
              </a:rPr>
              <a:t>Expand Data Domains</a:t>
            </a:r>
          </a:p>
          <a:p>
            <a:pPr>
              <a:buFontTx/>
              <a:buChar char="-"/>
            </a:pPr>
            <a:r>
              <a:rPr lang="en-US" dirty="0">
                <a:latin typeface="+mn-lt"/>
              </a:rPr>
              <a:t>Support more than HTML Widgets </a:t>
            </a:r>
          </a:p>
          <a:p>
            <a:pPr>
              <a:buFontTx/>
              <a:buChar char="-"/>
            </a:pPr>
            <a:r>
              <a:rPr lang="en-US" dirty="0">
                <a:latin typeface="+mn-lt"/>
              </a:rPr>
              <a:t>Add New Charts</a:t>
            </a:r>
          </a:p>
          <a:p>
            <a:pPr>
              <a:buFontTx/>
              <a:buChar char="-"/>
            </a:pPr>
            <a:r>
              <a:rPr lang="en-US" dirty="0">
                <a:latin typeface="+mn-lt"/>
              </a:rPr>
              <a:t>Develop new workflows</a:t>
            </a:r>
          </a:p>
          <a:p>
            <a:pPr>
              <a:buFontTx/>
              <a:buChar char="-"/>
            </a:pPr>
            <a:r>
              <a:rPr lang="en-US" dirty="0">
                <a:latin typeface="+mn-lt"/>
              </a:rPr>
              <a:t>Extend Testing</a:t>
            </a:r>
          </a:p>
          <a:p>
            <a:pPr marL="0" indent="0">
              <a:buNone/>
            </a:pPr>
            <a:r>
              <a:rPr lang="en-US" dirty="0">
                <a:latin typeface="+mn-lt"/>
              </a:rPr>
              <a:t>- Enable Saving of mappings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2C280C-505A-E946-AA93-4A2C73868737}"/>
              </a:ext>
            </a:extLst>
          </p:cNvPr>
          <p:cNvSpPr txBox="1">
            <a:spLocks/>
          </p:cNvSpPr>
          <p:nvPr/>
        </p:nvSpPr>
        <p:spPr>
          <a:xfrm>
            <a:off x="427109" y="164216"/>
            <a:ext cx="9743440" cy="66522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800" spc="0" baseline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Trebuchet MS" panose="020B0703020202090204" pitchFamily="34" charset="0"/>
              </a:defRPr>
            </a:lvl1pPr>
          </a:lstStyle>
          <a:p>
            <a:r>
              <a:rPr lang="en-US" sz="4000" b="0" dirty="0">
                <a:solidFill>
                  <a:schemeClr val="tx1"/>
                </a:solidFill>
                <a:latin typeface="+mj-lt"/>
              </a:rPr>
              <a:t>{</a:t>
            </a:r>
            <a:r>
              <a:rPr lang="en-US" sz="4000" b="0" dirty="0" err="1">
                <a:solidFill>
                  <a:schemeClr val="tx1"/>
                </a:solidFill>
                <a:latin typeface="+mj-lt"/>
              </a:rPr>
              <a:t>safetyGraphics</a:t>
            </a:r>
            <a:r>
              <a:rPr lang="en-US" sz="4000" b="0" dirty="0">
                <a:solidFill>
                  <a:schemeClr val="tx1"/>
                </a:solidFill>
                <a:latin typeface="+mj-lt"/>
              </a:rPr>
              <a:t>} v1.0 - Lessons Learned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6A6F7A-3264-5D49-B003-034DBCE97136}"/>
              </a:ext>
            </a:extLst>
          </p:cNvPr>
          <p:cNvCxnSpPr/>
          <p:nvPr/>
        </p:nvCxnSpPr>
        <p:spPr>
          <a:xfrm>
            <a:off x="0" y="975359"/>
            <a:ext cx="121920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85E75BC-223B-E747-A78A-C446C6E8DA64}"/>
              </a:ext>
            </a:extLst>
          </p:cNvPr>
          <p:cNvSpPr/>
          <p:nvPr/>
        </p:nvSpPr>
        <p:spPr>
          <a:xfrm>
            <a:off x="378655" y="1304387"/>
            <a:ext cx="29719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u="sng" dirty="0">
                <a:solidFill>
                  <a:schemeClr val="bg1"/>
                </a:solidFill>
              </a:rPr>
              <a:t>What Worked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E5CEDC-2B45-0D4D-863C-60D2966725D8}"/>
              </a:ext>
            </a:extLst>
          </p:cNvPr>
          <p:cNvSpPr/>
          <p:nvPr/>
        </p:nvSpPr>
        <p:spPr>
          <a:xfrm>
            <a:off x="6395720" y="1253587"/>
            <a:ext cx="3315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u="sng" dirty="0"/>
              <a:t>Updates Needed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0EF4D8-E5B0-E948-AA70-866F52197D8F}"/>
              </a:ext>
            </a:extLst>
          </p:cNvPr>
          <p:cNvSpPr/>
          <p:nvPr/>
        </p:nvSpPr>
        <p:spPr>
          <a:xfrm>
            <a:off x="6701425" y="6302056"/>
            <a:ext cx="5373665" cy="45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58A301-B9B4-473A-8854-17CFF602D769}"/>
              </a:ext>
            </a:extLst>
          </p:cNvPr>
          <p:cNvSpPr/>
          <p:nvPr/>
        </p:nvSpPr>
        <p:spPr>
          <a:xfrm>
            <a:off x="177998" y="5538338"/>
            <a:ext cx="1201423" cy="1175457"/>
          </a:xfrm>
          <a:prstGeom prst="ellipse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Rectangle 10" descr="Box">
            <a:extLst>
              <a:ext uri="{FF2B5EF4-FFF2-40B4-BE49-F238E27FC236}">
                <a16:creationId xmlns:a16="http://schemas.microsoft.com/office/drawing/2014/main" id="{17E44CC8-1D1F-4F9C-8D86-6E0E8D5C9E2C}"/>
              </a:ext>
            </a:extLst>
          </p:cNvPr>
          <p:cNvSpPr/>
          <p:nvPr/>
        </p:nvSpPr>
        <p:spPr>
          <a:xfrm>
            <a:off x="349695" y="5686893"/>
            <a:ext cx="869505" cy="89678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2198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FB26A-BF94-40A0-852B-DB470F62B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Charts + Workflows: Hepatic Explorer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C1B5EA-5045-4389-87C3-6A1F2AD21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221" y="1848121"/>
            <a:ext cx="3756342" cy="20907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891E8D-C317-403E-90F8-97C9BBA81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722" y="4254061"/>
            <a:ext cx="3756342" cy="18219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3930B34-6085-4B19-BCA4-36B0C3517A5F}"/>
              </a:ext>
            </a:extLst>
          </p:cNvPr>
          <p:cNvSpPr/>
          <p:nvPr/>
        </p:nvSpPr>
        <p:spPr>
          <a:xfrm>
            <a:off x="177998" y="5538338"/>
            <a:ext cx="1201423" cy="1175457"/>
          </a:xfrm>
          <a:prstGeom prst="ellipse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Rectangle 19" descr="Box">
            <a:extLst>
              <a:ext uri="{FF2B5EF4-FFF2-40B4-BE49-F238E27FC236}">
                <a16:creationId xmlns:a16="http://schemas.microsoft.com/office/drawing/2014/main" id="{E5DA30D9-31BC-4CBF-91B6-62864626DB2B}"/>
              </a:ext>
            </a:extLst>
          </p:cNvPr>
          <p:cNvSpPr/>
          <p:nvPr/>
        </p:nvSpPr>
        <p:spPr>
          <a:xfrm>
            <a:off x="349695" y="5686893"/>
            <a:ext cx="869505" cy="896788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1" name="Picture 2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3ED9793-3991-4E23-8AEB-D273825189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936" y="1848121"/>
            <a:ext cx="6043613" cy="410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65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FB26A-BF94-40A0-852B-DB470F62B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Current Workstreams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96557042-1D33-48AA-9909-99E1AFF6C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778" y="1666283"/>
            <a:ext cx="3096768" cy="2559743"/>
          </a:xfrm>
          <a:prstGeom prst="rect">
            <a:avLst/>
          </a:prstGeom>
          <a:ln w="28575"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Google Shape;196;p25">
            <a:extLst>
              <a:ext uri="{FF2B5EF4-FFF2-40B4-BE49-F238E27FC236}">
                <a16:creationId xmlns:a16="http://schemas.microsoft.com/office/drawing/2014/main" id="{20983624-6675-4F08-9C9A-B6FCE2D7D89E}"/>
              </a:ext>
            </a:extLst>
          </p:cNvPr>
          <p:cNvPicPr preferRelativeResize="0"/>
          <p:nvPr/>
        </p:nvPicPr>
        <p:blipFill rotWithShape="1">
          <a:blip r:embed="rId4"/>
          <a:stretch/>
        </p:blipFill>
        <p:spPr>
          <a:xfrm>
            <a:off x="6155958" y="1666283"/>
            <a:ext cx="3397614" cy="2728814"/>
          </a:xfrm>
          <a:prstGeom prst="rect">
            <a:avLst/>
          </a:prstGeom>
          <a:noFill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B66D76F-BCC7-42CD-837B-C44C405AD149}"/>
              </a:ext>
            </a:extLst>
          </p:cNvPr>
          <p:cNvSpPr/>
          <p:nvPr/>
        </p:nvSpPr>
        <p:spPr>
          <a:xfrm>
            <a:off x="9192879" y="2660955"/>
            <a:ext cx="1935097" cy="56997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Renal Explorer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558C5B-580D-4971-897E-1593379F2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967" y="4129186"/>
            <a:ext cx="5008597" cy="25942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46834B3-2833-4892-BE2B-A855EDD6A8A6}"/>
              </a:ext>
            </a:extLst>
          </p:cNvPr>
          <p:cNvSpPr/>
          <p:nvPr/>
        </p:nvSpPr>
        <p:spPr>
          <a:xfrm>
            <a:off x="17334" y="5221366"/>
            <a:ext cx="1935097" cy="56997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QT Explorer</a:t>
            </a:r>
          </a:p>
        </p:txBody>
      </p:sp>
      <p:pic>
        <p:nvPicPr>
          <p:cNvPr id="23" name="Google Shape;188;p24">
            <a:extLst>
              <a:ext uri="{FF2B5EF4-FFF2-40B4-BE49-F238E27FC236}">
                <a16:creationId xmlns:a16="http://schemas.microsoft.com/office/drawing/2014/main" id="{53EBD87C-AE21-48CB-B44F-919788E8B039}"/>
              </a:ext>
            </a:extLst>
          </p:cNvPr>
          <p:cNvPicPr preferRelativeResize="0"/>
          <p:nvPr/>
        </p:nvPicPr>
        <p:blipFill rotWithShape="1">
          <a:blip r:embed="rId6"/>
          <a:stretch/>
        </p:blipFill>
        <p:spPr>
          <a:xfrm>
            <a:off x="8023844" y="4376295"/>
            <a:ext cx="3397614" cy="2099997"/>
          </a:xfrm>
          <a:prstGeom prst="rect">
            <a:avLst/>
          </a:prstGeom>
          <a:noFill/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164CAF5-C073-4638-9517-20DAF57A1B10}"/>
              </a:ext>
            </a:extLst>
          </p:cNvPr>
          <p:cNvSpPr/>
          <p:nvPr/>
        </p:nvSpPr>
        <p:spPr>
          <a:xfrm>
            <a:off x="6619749" y="5141305"/>
            <a:ext cx="1935097" cy="56997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AE Volcano plot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FE9BDD-449A-4631-B494-90DB0DF561F1}"/>
              </a:ext>
            </a:extLst>
          </p:cNvPr>
          <p:cNvSpPr/>
          <p:nvPr/>
        </p:nvSpPr>
        <p:spPr>
          <a:xfrm>
            <a:off x="3669949" y="2728814"/>
            <a:ext cx="1935097" cy="56997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Hepatic Explorer</a:t>
            </a:r>
          </a:p>
        </p:txBody>
      </p:sp>
    </p:spTree>
    <p:extLst>
      <p:ext uri="{BB962C8B-B14F-4D97-AF65-F5344CB8AC3E}">
        <p14:creationId xmlns:p14="http://schemas.microsoft.com/office/powerpoint/2010/main" val="4294292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4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5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5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5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5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5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FB26A-BF94-40A0-852B-DB470F62B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Acknowledgements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B5C54-893E-42C2-B675-39B8EB34357A}"/>
              </a:ext>
            </a:extLst>
          </p:cNvPr>
          <p:cNvSpPr/>
          <p:nvPr/>
        </p:nvSpPr>
        <p:spPr>
          <a:xfrm>
            <a:off x="5829999" y="649480"/>
            <a:ext cx="6012306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ASA/DIA Safety Working Group</a:t>
            </a:r>
          </a:p>
          <a:p>
            <a:pPr marL="800100" lvl="1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Interactive Safety Graphics WG </a:t>
            </a:r>
          </a:p>
          <a:p>
            <a:pPr marL="1200150" lvl="2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https://safetygraphics.github.io/</a:t>
            </a:r>
            <a:r>
              <a:rPr lang="en-US" sz="2400" dirty="0"/>
              <a:t> </a:t>
            </a:r>
          </a:p>
          <a:p>
            <a:pPr marL="1200150" lvl="2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http://safetygraphics.org</a:t>
            </a:r>
            <a:r>
              <a:rPr lang="en-US" sz="2400" dirty="0"/>
              <a:t> </a:t>
            </a:r>
          </a:p>
          <a:p>
            <a:pPr marL="914400" lvl="1" indent="-342900">
              <a:lnSpc>
                <a:spcPct val="90000"/>
              </a:lnSpc>
              <a:spcAft>
                <a:spcPts val="1200"/>
              </a:spcAft>
              <a:buFontTx/>
              <a:buChar char="-"/>
            </a:pPr>
            <a:r>
              <a:rPr lang="en-US" sz="2400" dirty="0"/>
              <a:t>Jeremy Wildfire      -    Xiao Ni</a:t>
            </a:r>
          </a:p>
          <a:p>
            <a:pPr marL="914400" lvl="1" indent="-342900">
              <a:lnSpc>
                <a:spcPct val="90000"/>
              </a:lnSpc>
              <a:spcAft>
                <a:spcPts val="1200"/>
              </a:spcAft>
              <a:buFontTx/>
              <a:buChar char="-"/>
            </a:pPr>
            <a:r>
              <a:rPr lang="en-US" sz="2400" dirty="0"/>
              <a:t>James Buchanan    -    Mengchun Li</a:t>
            </a:r>
          </a:p>
          <a:p>
            <a:pPr marL="3429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Open-source community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930B34-6085-4B19-BCA4-36B0C3517A5F}"/>
              </a:ext>
            </a:extLst>
          </p:cNvPr>
          <p:cNvSpPr/>
          <p:nvPr/>
        </p:nvSpPr>
        <p:spPr>
          <a:xfrm>
            <a:off x="177998" y="5538338"/>
            <a:ext cx="1201423" cy="1175457"/>
          </a:xfrm>
          <a:prstGeom prst="ellipse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Rectangle 19" descr="Box">
            <a:extLst>
              <a:ext uri="{FF2B5EF4-FFF2-40B4-BE49-F238E27FC236}">
                <a16:creationId xmlns:a16="http://schemas.microsoft.com/office/drawing/2014/main" id="{E5DA30D9-31BC-4CBF-91B6-62864626DB2B}"/>
              </a:ext>
            </a:extLst>
          </p:cNvPr>
          <p:cNvSpPr/>
          <p:nvPr/>
        </p:nvSpPr>
        <p:spPr>
          <a:xfrm>
            <a:off x="349695" y="5686893"/>
            <a:ext cx="869505" cy="896788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6216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FB26A-BF94-40A0-852B-DB470F62B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Want to get involved?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B62C8D8-3DA3-4196-9D0F-9E5937391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6086" y="2857590"/>
            <a:ext cx="5445034" cy="22224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hlinkClick r:id="rId3"/>
              </a:rPr>
              <a:t>Fill out this form!</a:t>
            </a:r>
            <a:endParaRPr lang="en-US" sz="4800" dirty="0"/>
          </a:p>
          <a:p>
            <a:pPr marL="0" indent="0" algn="ctr">
              <a:buNone/>
            </a:pPr>
            <a:r>
              <a:rPr lang="en-US" dirty="0"/>
              <a:t>(or send me an email at PrBurns@Sarepta.com)</a:t>
            </a:r>
          </a:p>
        </p:txBody>
      </p:sp>
    </p:spTree>
    <p:extLst>
      <p:ext uri="{BB962C8B-B14F-4D97-AF65-F5344CB8AC3E}">
        <p14:creationId xmlns:p14="http://schemas.microsoft.com/office/powerpoint/2010/main" val="3902423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FB26A-BF94-40A0-852B-DB470F62B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Safety Graphics Demo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3FD61D6-BC1B-4D6C-80BF-72F4F2508C8A}"/>
              </a:ext>
            </a:extLst>
          </p:cNvPr>
          <p:cNvSpPr/>
          <p:nvPr/>
        </p:nvSpPr>
        <p:spPr>
          <a:xfrm>
            <a:off x="177998" y="5538338"/>
            <a:ext cx="1201423" cy="1175457"/>
          </a:xfrm>
          <a:prstGeom prst="ellipse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Rectangle 14" descr="Box">
            <a:extLst>
              <a:ext uri="{FF2B5EF4-FFF2-40B4-BE49-F238E27FC236}">
                <a16:creationId xmlns:a16="http://schemas.microsoft.com/office/drawing/2014/main" id="{6622C736-F551-46FE-8533-D39E23707610}"/>
              </a:ext>
            </a:extLst>
          </p:cNvPr>
          <p:cNvSpPr/>
          <p:nvPr/>
        </p:nvSpPr>
        <p:spPr>
          <a:xfrm>
            <a:off x="349695" y="5686893"/>
            <a:ext cx="869505" cy="896788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37453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FB26A-BF94-40A0-852B-DB470F62B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20" name="Content Placeholder 4">
            <a:extLst>
              <a:ext uri="{FF2B5EF4-FFF2-40B4-BE49-F238E27FC236}">
                <a16:creationId xmlns:a16="http://schemas.microsoft.com/office/drawing/2014/main" id="{D19AD9E8-4A5F-85CD-6B10-E279264FD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43586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9849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FB26A-BF94-40A0-852B-DB470F62B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20" name="Content Placeholder 4">
            <a:extLst>
              <a:ext uri="{FF2B5EF4-FFF2-40B4-BE49-F238E27FC236}">
                <a16:creationId xmlns:a16="http://schemas.microsoft.com/office/drawing/2014/main" id="{D19AD9E8-4A5F-85CD-6B10-E279264FD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776048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93557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FB26A-BF94-40A0-852B-DB470F62B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The Demands of Ensuring Patient Safety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3FD61D6-BC1B-4D6C-80BF-72F4F2508C8A}"/>
              </a:ext>
            </a:extLst>
          </p:cNvPr>
          <p:cNvSpPr/>
          <p:nvPr/>
        </p:nvSpPr>
        <p:spPr>
          <a:xfrm>
            <a:off x="177998" y="5538338"/>
            <a:ext cx="1201423" cy="1175457"/>
          </a:xfrm>
          <a:prstGeom prst="ellipse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Rectangle 12" descr="Tools">
            <a:extLst>
              <a:ext uri="{FF2B5EF4-FFF2-40B4-BE49-F238E27FC236}">
                <a16:creationId xmlns:a16="http://schemas.microsoft.com/office/drawing/2014/main" id="{DD4C13C7-CDB4-4B73-B8BC-1E17510B7720}"/>
              </a:ext>
            </a:extLst>
          </p:cNvPr>
          <p:cNvSpPr/>
          <p:nvPr/>
        </p:nvSpPr>
        <p:spPr>
          <a:xfrm>
            <a:off x="438868" y="5788845"/>
            <a:ext cx="689341" cy="6744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DA48089-F954-4FD3-9596-829708770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709" y="2028274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Novartis COVID-19 DMC</a:t>
            </a:r>
            <a:r>
              <a:rPr lang="en-US" baseline="30000" dirty="0"/>
              <a:t>1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Fast Recruitment and Frequent Safety Reviews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Virtually no prior experience with disease</a:t>
            </a:r>
          </a:p>
          <a:p>
            <a:pPr>
              <a:lnSpc>
                <a:spcPct val="150000"/>
              </a:lnSpc>
            </a:pPr>
            <a:r>
              <a:rPr lang="en-US" dirty="0"/>
              <a:t>Sarepta Essence Study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Rare disease requiring intensive safety monitoring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Over 27,000 pages of paper listings 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marL="457200" lvl="1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DB0D7F-32E8-4C65-B400-D9E240C7257B}"/>
              </a:ext>
            </a:extLst>
          </p:cNvPr>
          <p:cNvSpPr txBox="1"/>
          <p:nvPr/>
        </p:nvSpPr>
        <p:spPr>
          <a:xfrm>
            <a:off x="7221085" y="6447175"/>
            <a:ext cx="4651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1. https://www.ncbi.nlm.nih.gov/pmc/articles/PMC7833551/</a:t>
            </a:r>
          </a:p>
        </p:txBody>
      </p:sp>
    </p:spTree>
    <p:extLst>
      <p:ext uri="{BB962C8B-B14F-4D97-AF65-F5344CB8AC3E}">
        <p14:creationId xmlns:p14="http://schemas.microsoft.com/office/powerpoint/2010/main" val="2257037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FB26A-BF94-40A0-852B-DB470F62B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Typical Tools: Static Tables and Listings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3FD61D6-BC1B-4D6C-80BF-72F4F2508C8A}"/>
              </a:ext>
            </a:extLst>
          </p:cNvPr>
          <p:cNvSpPr/>
          <p:nvPr/>
        </p:nvSpPr>
        <p:spPr>
          <a:xfrm>
            <a:off x="177998" y="5538338"/>
            <a:ext cx="1201423" cy="1175457"/>
          </a:xfrm>
          <a:prstGeom prst="ellipse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Rectangle 12" descr="Tools">
            <a:extLst>
              <a:ext uri="{FF2B5EF4-FFF2-40B4-BE49-F238E27FC236}">
                <a16:creationId xmlns:a16="http://schemas.microsoft.com/office/drawing/2014/main" id="{DD4C13C7-CDB4-4B73-B8BC-1E17510B7720}"/>
              </a:ext>
            </a:extLst>
          </p:cNvPr>
          <p:cNvSpPr/>
          <p:nvPr/>
        </p:nvSpPr>
        <p:spPr>
          <a:xfrm>
            <a:off x="438868" y="5788845"/>
            <a:ext cx="689341" cy="6744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24DB1F-4463-48F2-A919-84FA430833D3}"/>
              </a:ext>
            </a:extLst>
          </p:cNvPr>
          <p:cNvSpPr/>
          <p:nvPr/>
        </p:nvSpPr>
        <p:spPr>
          <a:xfrm>
            <a:off x="7674971" y="633137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Disclaimer: this listing is populated with </a:t>
            </a:r>
            <a:r>
              <a:rPr lang="en-US" sz="1200" dirty="0">
                <a:hlinkClick r:id="rId5"/>
              </a:rPr>
              <a:t>dummy public data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C6A46A-DB67-4AA9-A667-AC04AD612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560" y="1826462"/>
            <a:ext cx="8450288" cy="33620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6DF912-DE22-4EE1-AED5-096410B3FD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3292" y="2867928"/>
            <a:ext cx="6096000" cy="32138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7617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FB26A-BF94-40A0-852B-DB470F62B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Typical Tools: Proprietary Solutions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3FD61D6-BC1B-4D6C-80BF-72F4F2508C8A}"/>
              </a:ext>
            </a:extLst>
          </p:cNvPr>
          <p:cNvSpPr/>
          <p:nvPr/>
        </p:nvSpPr>
        <p:spPr>
          <a:xfrm>
            <a:off x="177998" y="5538338"/>
            <a:ext cx="1201423" cy="1175457"/>
          </a:xfrm>
          <a:prstGeom prst="ellipse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Rectangle 12" descr="Tools">
            <a:extLst>
              <a:ext uri="{FF2B5EF4-FFF2-40B4-BE49-F238E27FC236}">
                <a16:creationId xmlns:a16="http://schemas.microsoft.com/office/drawing/2014/main" id="{DD4C13C7-CDB4-4B73-B8BC-1E17510B7720}"/>
              </a:ext>
            </a:extLst>
          </p:cNvPr>
          <p:cNvSpPr/>
          <p:nvPr/>
        </p:nvSpPr>
        <p:spPr>
          <a:xfrm>
            <a:off x="438868" y="5788845"/>
            <a:ext cx="689341" cy="6744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37CE6-A237-47CC-9750-A615D7103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709" y="2028274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Expensive</a:t>
            </a:r>
          </a:p>
          <a:p>
            <a:pPr>
              <a:lnSpc>
                <a:spcPct val="150000"/>
              </a:lnSpc>
            </a:pPr>
            <a:r>
              <a:rPr lang="en-US" dirty="0"/>
              <a:t>Difficult to extend or customize</a:t>
            </a:r>
          </a:p>
          <a:p>
            <a:pPr>
              <a:lnSpc>
                <a:spcPct val="150000"/>
              </a:lnSpc>
            </a:pPr>
            <a:r>
              <a:rPr lang="en-US" dirty="0"/>
              <a:t>Lifespan, updates, support all tied to vendor</a:t>
            </a:r>
          </a:p>
        </p:txBody>
      </p:sp>
    </p:spTree>
    <p:extLst>
      <p:ext uri="{BB962C8B-B14F-4D97-AF65-F5344CB8AC3E}">
        <p14:creationId xmlns:p14="http://schemas.microsoft.com/office/powerpoint/2010/main" val="1904419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FB26A-BF94-40A0-852B-DB470F62B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20" name="Content Placeholder 4">
            <a:extLst>
              <a:ext uri="{FF2B5EF4-FFF2-40B4-BE49-F238E27FC236}">
                <a16:creationId xmlns:a16="http://schemas.microsoft.com/office/drawing/2014/main" id="{D19AD9E8-4A5F-85CD-6B10-E279264FD6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94215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25109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FB26A-BF94-40A0-852B-DB470F62B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209" y="216971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Interactive Safety Graphics (ISG) Working Group</a:t>
            </a:r>
          </a:p>
        </p:txBody>
      </p:sp>
      <p:sp>
        <p:nvSpPr>
          <p:cNvPr id="13" name="Rectangle 12" descr="Tools">
            <a:extLst>
              <a:ext uri="{FF2B5EF4-FFF2-40B4-BE49-F238E27FC236}">
                <a16:creationId xmlns:a16="http://schemas.microsoft.com/office/drawing/2014/main" id="{DD4C13C7-CDB4-4B73-B8BC-1E17510B7720}"/>
              </a:ext>
            </a:extLst>
          </p:cNvPr>
          <p:cNvSpPr/>
          <p:nvPr/>
        </p:nvSpPr>
        <p:spPr>
          <a:xfrm>
            <a:off x="438868" y="5788845"/>
            <a:ext cx="689341" cy="674442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5AF7B4-734A-4C0F-B3EE-0085021BA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4205" y="5649997"/>
            <a:ext cx="2447023" cy="13201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B79BF3-C828-424E-9E5B-2250123893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7752" y="4751631"/>
            <a:ext cx="3066412" cy="11626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0CAA11-2B5B-42E9-ABC3-ADCD2F39C34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2466" y="4267994"/>
            <a:ext cx="3066412" cy="6416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00796B7-4DCA-4F6E-B429-97DC09488C1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2466" y="3233033"/>
            <a:ext cx="3066412" cy="10119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5FDF27-464C-48D7-B088-6474789D01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5469" y="2343643"/>
            <a:ext cx="3066412" cy="8195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91B2BF4-FA93-4BDE-9DF1-5C158BFBBB86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0931" y="2214332"/>
            <a:ext cx="2417823" cy="8883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72EB4E-1F04-4304-94FC-D9EC5B5529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121" y="3309201"/>
            <a:ext cx="1314176" cy="13141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ADBB56-8195-4CA0-920A-DE5EC7F69DD5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97848" y="3045954"/>
            <a:ext cx="3066412" cy="8403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28575FA-C51A-44FC-98C5-A4EB28C2BC43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9559" y="1490270"/>
            <a:ext cx="1872673" cy="10420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B24F69-7C5E-4847-9FF0-BCF4E84708B6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6986" y="1366953"/>
            <a:ext cx="3066412" cy="91513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030A7C7-5B5F-448A-BCA8-9202997E09D8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1412" y="4971647"/>
            <a:ext cx="1350181" cy="131417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F9E0299-879D-44E7-A4EE-B0B716444C17}"/>
              </a:ext>
            </a:extLst>
          </p:cNvPr>
          <p:cNvSpPr txBox="1"/>
          <p:nvPr/>
        </p:nvSpPr>
        <p:spPr>
          <a:xfrm>
            <a:off x="343681" y="1375877"/>
            <a:ext cx="4100894" cy="15696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Sub-team of DIA &amp; ASA-</a:t>
            </a:r>
            <a:r>
              <a:rPr lang="en-US" sz="3200" dirty="0" err="1"/>
              <a:t>Biopharm</a:t>
            </a:r>
            <a:r>
              <a:rPr lang="en-US" sz="3200" dirty="0"/>
              <a:t> Safety Working Group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D4C8E6A-A1D8-4D59-BDAF-21B250EAF35A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8731" y="4852115"/>
            <a:ext cx="1649852" cy="16498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CD486FB-EF21-453C-A711-BE5603EB27E8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5798" y="5754468"/>
            <a:ext cx="2674701" cy="1157711"/>
          </a:xfrm>
          <a:prstGeom prst="rect">
            <a:avLst/>
          </a:prstGeom>
          <a:ln w="19050">
            <a:noFill/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D973809-7953-45D4-9F27-B7D3A982A20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13505" y="4852115"/>
            <a:ext cx="3522567" cy="83457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73A28E7-A6CB-4911-918E-B121AD1C40D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75604" y="3338328"/>
            <a:ext cx="2325989" cy="124052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0603EA8-DDCC-4588-9057-C7B98CAB5E14}"/>
              </a:ext>
            </a:extLst>
          </p:cNvPr>
          <p:cNvSpPr/>
          <p:nvPr/>
        </p:nvSpPr>
        <p:spPr>
          <a:xfrm>
            <a:off x="7763884" y="993560"/>
            <a:ext cx="3224143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https://safetygraphics.github.io/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85C2697-971B-4BBF-96F1-13915CBB0DB0}"/>
              </a:ext>
            </a:extLst>
          </p:cNvPr>
          <p:cNvSpPr/>
          <p:nvPr/>
        </p:nvSpPr>
        <p:spPr>
          <a:xfrm flipH="1">
            <a:off x="4690574" y="5754469"/>
            <a:ext cx="3118518" cy="1052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GlaxoSmithKline becomes GSK">
            <a:extLst>
              <a:ext uri="{FF2B5EF4-FFF2-40B4-BE49-F238E27FC236}">
                <a16:creationId xmlns:a16="http://schemas.microsoft.com/office/drawing/2014/main" id="{C214E1A6-C1FA-4E66-87E3-3444E56F5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3508" y="3780855"/>
            <a:ext cx="2199316" cy="115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A3BDF5DC-E421-4C16-8FC6-84240299914B}"/>
              </a:ext>
            </a:extLst>
          </p:cNvPr>
          <p:cNvSpPr/>
          <p:nvPr/>
        </p:nvSpPr>
        <p:spPr>
          <a:xfrm>
            <a:off x="177998" y="5538338"/>
            <a:ext cx="1201423" cy="1175457"/>
          </a:xfrm>
          <a:prstGeom prst="ellipse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6" name="Rectangle 35" descr="Group of People">
            <a:extLst>
              <a:ext uri="{FF2B5EF4-FFF2-40B4-BE49-F238E27FC236}">
                <a16:creationId xmlns:a16="http://schemas.microsoft.com/office/drawing/2014/main" id="{5CEA6093-0FBC-494C-879D-3D0B479D2B2C}"/>
              </a:ext>
            </a:extLst>
          </p:cNvPr>
          <p:cNvSpPr/>
          <p:nvPr/>
        </p:nvSpPr>
        <p:spPr>
          <a:xfrm>
            <a:off x="419700" y="5725235"/>
            <a:ext cx="707329" cy="741372"/>
          </a:xfrm>
          <a:prstGeom prst="rect">
            <a:avLst/>
          </a:prstGeom>
          <a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83AE112-08C7-2E4F-90CA-14254C03DE8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83028" y="3966289"/>
            <a:ext cx="1522354" cy="6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98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FB26A-BF94-40A0-852B-DB470F62B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ISG Guiding Principles</a:t>
            </a:r>
          </a:p>
        </p:txBody>
      </p:sp>
      <p:pic>
        <p:nvPicPr>
          <p:cNvPr id="14" name="Picture 2" descr="Open source - Free logo icons">
            <a:extLst>
              <a:ext uri="{FF2B5EF4-FFF2-40B4-BE49-F238E27FC236}">
                <a16:creationId xmlns:a16="http://schemas.microsoft.com/office/drawing/2014/main" id="{29432952-2AFB-4959-A463-9B70C33C7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9750" y="1938508"/>
            <a:ext cx="1704439" cy="170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1E9849-5EE2-4094-A2B4-5D5046E22C14}"/>
              </a:ext>
            </a:extLst>
          </p:cNvPr>
          <p:cNvSpPr txBox="1"/>
          <p:nvPr/>
        </p:nvSpPr>
        <p:spPr>
          <a:xfrm>
            <a:off x="1389963" y="361527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Source</a:t>
            </a:r>
          </a:p>
        </p:txBody>
      </p:sp>
      <p:pic>
        <p:nvPicPr>
          <p:cNvPr id="17" name="Graphic 16" descr="Handshake with solid fill">
            <a:extLst>
              <a:ext uri="{FF2B5EF4-FFF2-40B4-BE49-F238E27FC236}">
                <a16:creationId xmlns:a16="http://schemas.microsoft.com/office/drawing/2014/main" id="{384A3F90-4D26-4C51-BFBA-81243142E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6391" y="2241372"/>
            <a:ext cx="1600200" cy="1600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FE7DDBC-A819-444A-94BC-14059DE7CAA7}"/>
              </a:ext>
            </a:extLst>
          </p:cNvPr>
          <p:cNvSpPr txBox="1"/>
          <p:nvPr/>
        </p:nvSpPr>
        <p:spPr>
          <a:xfrm>
            <a:off x="3897443" y="361527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Highly Collaborative</a:t>
            </a:r>
          </a:p>
        </p:txBody>
      </p:sp>
      <p:pic>
        <p:nvPicPr>
          <p:cNvPr id="19" name="Graphic 18" descr="Web design with solid fill">
            <a:extLst>
              <a:ext uri="{FF2B5EF4-FFF2-40B4-BE49-F238E27FC236}">
                <a16:creationId xmlns:a16="http://schemas.microsoft.com/office/drawing/2014/main" id="{BD0DB078-46B5-4A3E-A60D-A3DFAC8A8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59915" y="2159119"/>
            <a:ext cx="1704440" cy="17044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B4DDF9E-2ED7-48F0-BDE1-25C702FC1418}"/>
              </a:ext>
            </a:extLst>
          </p:cNvPr>
          <p:cNvSpPr txBox="1"/>
          <p:nvPr/>
        </p:nvSpPr>
        <p:spPr>
          <a:xfrm>
            <a:off x="6964568" y="361527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Interactive</a:t>
            </a:r>
          </a:p>
        </p:txBody>
      </p:sp>
      <p:pic>
        <p:nvPicPr>
          <p:cNvPr id="21" name="Picture 4" descr="Easy to use - Free commerce icons">
            <a:extLst>
              <a:ext uri="{FF2B5EF4-FFF2-40B4-BE49-F238E27FC236}">
                <a16:creationId xmlns:a16="http://schemas.microsoft.com/office/drawing/2014/main" id="{9FB39D37-859D-4277-B250-6D00E8DFC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43990" y="2311025"/>
            <a:ext cx="1348137" cy="134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779E84F-C730-41AD-A884-FA03665165EF}"/>
              </a:ext>
            </a:extLst>
          </p:cNvPr>
          <p:cNvSpPr txBox="1"/>
          <p:nvPr/>
        </p:nvSpPr>
        <p:spPr>
          <a:xfrm>
            <a:off x="9295830" y="3615278"/>
            <a:ext cx="144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Easy to use</a:t>
            </a:r>
          </a:p>
        </p:txBody>
      </p:sp>
      <p:pic>
        <p:nvPicPr>
          <p:cNvPr id="23" name="Picture 6" descr="CDISC | Clear Data. Clear Impact.">
            <a:extLst>
              <a:ext uri="{FF2B5EF4-FFF2-40B4-BE49-F238E27FC236}">
                <a16:creationId xmlns:a16="http://schemas.microsoft.com/office/drawing/2014/main" id="{77EA5E8D-C775-4877-B2E5-98C57E820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8060" y="4555520"/>
            <a:ext cx="2782054" cy="146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3D57AAE-95D0-4777-9556-DD59B6797605}"/>
              </a:ext>
            </a:extLst>
          </p:cNvPr>
          <p:cNvSpPr txBox="1"/>
          <p:nvPr/>
        </p:nvSpPr>
        <p:spPr>
          <a:xfrm>
            <a:off x="1698060" y="5725235"/>
            <a:ext cx="3198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Standard Compliant</a:t>
            </a:r>
          </a:p>
        </p:txBody>
      </p:sp>
      <p:pic>
        <p:nvPicPr>
          <p:cNvPr id="25" name="Picture 10" descr="Agile Icons - Download Free Vector Icons | Noun Project">
            <a:extLst>
              <a:ext uri="{FF2B5EF4-FFF2-40B4-BE49-F238E27FC236}">
                <a16:creationId xmlns:a16="http://schemas.microsoft.com/office/drawing/2014/main" id="{372F0ABC-3604-44AD-AC2F-25EFDA119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87630" y="4135203"/>
            <a:ext cx="1836440" cy="183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4018D0C-463C-4301-9245-6C8A923C4945}"/>
              </a:ext>
            </a:extLst>
          </p:cNvPr>
          <p:cNvSpPr txBox="1"/>
          <p:nvPr/>
        </p:nvSpPr>
        <p:spPr>
          <a:xfrm>
            <a:off x="5955412" y="572523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Agile</a:t>
            </a:r>
          </a:p>
        </p:txBody>
      </p:sp>
      <p:pic>
        <p:nvPicPr>
          <p:cNvPr id="27" name="Picture 12" descr="Engagement Icons - Download Free Vector Icons | Noun Project">
            <a:extLst>
              <a:ext uri="{FF2B5EF4-FFF2-40B4-BE49-F238E27FC236}">
                <a16:creationId xmlns:a16="http://schemas.microsoft.com/office/drawing/2014/main" id="{A7227C18-D922-4178-90C9-67452DBEB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09725" y="4419303"/>
            <a:ext cx="1305932" cy="130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95B8C69-3D50-4206-9473-D2EDE3E312CB}"/>
              </a:ext>
            </a:extLst>
          </p:cNvPr>
          <p:cNvSpPr txBox="1"/>
          <p:nvPr/>
        </p:nvSpPr>
        <p:spPr>
          <a:xfrm>
            <a:off x="8956365" y="572523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Engaging</a:t>
            </a:r>
          </a:p>
        </p:txBody>
      </p:sp>
      <p:sp>
        <p:nvSpPr>
          <p:cNvPr id="29" name="Rectangle 28" descr="Group of People">
            <a:extLst>
              <a:ext uri="{FF2B5EF4-FFF2-40B4-BE49-F238E27FC236}">
                <a16:creationId xmlns:a16="http://schemas.microsoft.com/office/drawing/2014/main" id="{666DFBE8-1CC0-4397-8E7F-FFED1B0F2F0D}"/>
              </a:ext>
            </a:extLst>
          </p:cNvPr>
          <p:cNvSpPr/>
          <p:nvPr/>
        </p:nvSpPr>
        <p:spPr>
          <a:xfrm>
            <a:off x="419700" y="5725235"/>
            <a:ext cx="707329" cy="741372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92343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588032174B104D82F6E4412395A399" ma:contentTypeVersion="13" ma:contentTypeDescription="Create a new document." ma:contentTypeScope="" ma:versionID="2442e0c70382536e68ea07f5ac2d6d2e">
  <xsd:schema xmlns:xsd="http://www.w3.org/2001/XMLSchema" xmlns:xs="http://www.w3.org/2001/XMLSchema" xmlns:p="http://schemas.microsoft.com/office/2006/metadata/properties" xmlns:ns3="c1877c87-3bcf-49c4-a164-54e2661b48ab" xmlns:ns4="2d97cb78-22b0-48d3-b5ff-30365d0c076c" targetNamespace="http://schemas.microsoft.com/office/2006/metadata/properties" ma:root="true" ma:fieldsID="6e811c2eb720498d1dd0c439028070f8" ns3:_="" ns4:_="">
    <xsd:import namespace="c1877c87-3bcf-49c4-a164-54e2661b48ab"/>
    <xsd:import namespace="2d97cb78-22b0-48d3-b5ff-30365d0c076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877c87-3bcf-49c4-a164-54e2661b48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97cb78-22b0-48d3-b5ff-30365d0c076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E04F90-7BF1-45F1-8F34-E517164231F6}">
  <ds:schemaRefs>
    <ds:schemaRef ds:uri="http://purl.org/dc/elements/1.1/"/>
    <ds:schemaRef ds:uri="http://schemas.microsoft.com/office/2006/metadata/properties"/>
    <ds:schemaRef ds:uri="http://purl.org/dc/terms/"/>
    <ds:schemaRef ds:uri="2d97cb78-22b0-48d3-b5ff-30365d0c076c"/>
    <ds:schemaRef ds:uri="http://purl.org/dc/dcmitype/"/>
    <ds:schemaRef ds:uri="c1877c87-3bcf-49c4-a164-54e2661b48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C688789-BCD6-4D9F-B5DE-7D20FDE053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F409E6-F1E9-4FAB-9E54-B7F3DE74F8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877c87-3bcf-49c4-a164-54e2661b48ab"/>
    <ds:schemaRef ds:uri="2d97cb78-22b0-48d3-b5ff-30365d0c07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3771</TotalTime>
  <Words>440</Words>
  <Application>Microsoft Office PowerPoint</Application>
  <PresentationFormat>Widescreen</PresentationFormat>
  <Paragraphs>117</Paragraphs>
  <Slides>18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Proxima Nova Regular</vt:lpstr>
      <vt:lpstr>Trebuchet MS</vt:lpstr>
      <vt:lpstr>Office Theme</vt:lpstr>
      <vt:lpstr>Safety Graphics:  Cross-industry Collaboration to Improve Patient Safety using Open-Source Tools</vt:lpstr>
      <vt:lpstr>Agenda</vt:lpstr>
      <vt:lpstr>Agenda</vt:lpstr>
      <vt:lpstr>The Demands of Ensuring Patient Safety</vt:lpstr>
      <vt:lpstr>Typical Tools: Static Tables and Listings</vt:lpstr>
      <vt:lpstr>Typical Tools: Proprietary Solutions</vt:lpstr>
      <vt:lpstr>Agenda</vt:lpstr>
      <vt:lpstr>Interactive Safety Graphics (ISG) Working Group</vt:lpstr>
      <vt:lpstr>ISG Guiding Principles</vt:lpstr>
      <vt:lpstr>Open and Transparent Online Collaboration </vt:lpstr>
      <vt:lpstr>Agenda</vt:lpstr>
      <vt:lpstr>SafetyGraphics Components</vt:lpstr>
      <vt:lpstr>PowerPoint Presentation</vt:lpstr>
      <vt:lpstr>Charts + Workflows: Hepatic Explorer</vt:lpstr>
      <vt:lpstr>Current Workstreams</vt:lpstr>
      <vt:lpstr>Acknowledgements</vt:lpstr>
      <vt:lpstr>Want to get involved?</vt:lpstr>
      <vt:lpstr>Safety Graphics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Safety Graphics:  Cross-industry Collaboration to Improve Patient Safety using Open-Source Tools</dc:title>
  <dc:creator>Preston Burns</dc:creator>
  <cp:lastModifiedBy>Preston Burns</cp:lastModifiedBy>
  <cp:revision>1</cp:revision>
  <dcterms:created xsi:type="dcterms:W3CDTF">2022-08-12T14:28:51Z</dcterms:created>
  <dcterms:modified xsi:type="dcterms:W3CDTF">2022-08-23T01:58:08Z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0x01010001588032174B104D82F6E4412395A399</vt:lpwstr>
  </property>
</Properties>
</file>